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4"/>
  </p:notesMasterIdLst>
  <p:handoutMasterIdLst>
    <p:handoutMasterId r:id="rId35"/>
  </p:handoutMasterIdLst>
  <p:sldIdLst>
    <p:sldId id="256" r:id="rId2"/>
    <p:sldId id="259" r:id="rId3"/>
    <p:sldId id="307" r:id="rId4"/>
    <p:sldId id="309" r:id="rId5"/>
    <p:sldId id="308" r:id="rId6"/>
    <p:sldId id="298" r:id="rId7"/>
    <p:sldId id="257" r:id="rId8"/>
    <p:sldId id="310" r:id="rId9"/>
    <p:sldId id="312" r:id="rId10"/>
    <p:sldId id="311" r:id="rId11"/>
    <p:sldId id="299" r:id="rId12"/>
    <p:sldId id="296" r:id="rId13"/>
    <p:sldId id="297" r:id="rId14"/>
    <p:sldId id="313" r:id="rId15"/>
    <p:sldId id="302" r:id="rId16"/>
    <p:sldId id="304" r:id="rId17"/>
    <p:sldId id="314" r:id="rId18"/>
    <p:sldId id="315" r:id="rId19"/>
    <p:sldId id="306" r:id="rId20"/>
    <p:sldId id="300" r:id="rId21"/>
    <p:sldId id="305" r:id="rId22"/>
    <p:sldId id="316" r:id="rId23"/>
    <p:sldId id="317" r:id="rId24"/>
    <p:sldId id="318" r:id="rId25"/>
    <p:sldId id="319" r:id="rId26"/>
    <p:sldId id="322" r:id="rId27"/>
    <p:sldId id="301" r:id="rId28"/>
    <p:sldId id="303" r:id="rId29"/>
    <p:sldId id="323" r:id="rId30"/>
    <p:sldId id="324" r:id="rId31"/>
    <p:sldId id="325" r:id="rId32"/>
    <p:sldId id="278" r:id="rId33"/>
  </p:sldIdLst>
  <p:sldSz cx="9144000" cy="5143500" type="screen16x9"/>
  <p:notesSz cx="6858000" cy="9144000"/>
  <p:embeddedFontLst>
    <p:embeddedFont>
      <p:font typeface="宋体" panose="02010600030101010101" pitchFamily="2" charset="-122"/>
      <p:regular r:id="rId36"/>
    </p:embeddedFont>
    <p:embeddedFont>
      <p:font typeface="Arvo" panose="02020500000000000000" charset="0"/>
      <p:regular r:id="rId37"/>
      <p:bold r:id="rId38"/>
      <p:italic r:id="rId39"/>
      <p:boldItalic r:id="rId40"/>
    </p:embeddedFont>
    <p:embeddedFont>
      <p:font typeface="Franklin Gothic Book" panose="020B0503020102020204" pitchFamily="34" charset="0"/>
      <p:regular r:id="rId41"/>
      <p:italic r:id="rId42"/>
    </p:embeddedFont>
    <p:embeddedFont>
      <p:font typeface="Roboto Condensed" panose="02020500000000000000" charset="0"/>
      <p:regular r:id="rId43"/>
      <p:bold r:id="rId44"/>
      <p:italic r:id="rId45"/>
      <p:boldItalic r:id="rId46"/>
    </p:embeddedFont>
    <p:embeddedFont>
      <p:font typeface="Roboto Condensed Light" panose="02020500000000000000" charset="0"/>
      <p:regular r:id="rId47"/>
      <p:bold r:id="rId48"/>
      <p:italic r:id="rId49"/>
      <p:boldItalic r:id="rId50"/>
    </p:embeddedFont>
    <p:embeddedFont>
      <p:font typeface="微軟正黑體" panose="020B0604030504040204" pitchFamily="34" charset="-12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1" autoAdjust="0"/>
    <p:restoredTop sz="66275" autoAdjust="0"/>
  </p:normalViewPr>
  <p:slideViewPr>
    <p:cSldViewPr snapToGrid="0">
      <p:cViewPr varScale="1">
        <p:scale>
          <a:sx n="83" d="100"/>
          <a:sy n="83" d="100"/>
        </p:scale>
        <p:origin x="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2022年9月30日星期五</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ciencedirect-com.libdb.yuntech.edu.tw:3001/science/article/pii/S1369847822000249#b0175"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sciencedirect-com.libdb.yuntech.edu.tw:3001/science/article/pii/S1369847822000249#b0255"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這三層對運營商對自動化的依賴影響越來越大</a:t>
            </a:r>
            <a:r>
              <a:rPr lang="en-US" altLang="zh-TW" dirty="0"/>
              <a:t>(Hoff &amp; Bashir, 2015)</a:t>
            </a:r>
            <a:r>
              <a:rPr lang="zh-TW" altLang="en-US" dirty="0"/>
              <a:t>。眾所周知，自動化的特徵主要與學習信任有關，會影響人機信任</a:t>
            </a:r>
            <a:r>
              <a:rPr lang="en-US" altLang="zh-TW" dirty="0"/>
              <a:t>(Hancock et al., 2011)</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89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使用 </a:t>
            </a:r>
            <a:r>
              <a:rPr lang="en-US" altLang="zh-TW" dirty="0"/>
              <a:t>k </a:t>
            </a:r>
            <a:r>
              <a:rPr lang="zh-TW" altLang="en-US" dirty="0"/>
              <a:t>均值聚類方法將潛在受測者劃分為兩個類別，基於他們的初始信任級別。</a:t>
            </a:r>
            <a:endParaRPr dirty="0"/>
          </a:p>
        </p:txBody>
      </p:sp>
    </p:spTree>
    <p:extLst>
      <p:ext uri="{BB962C8B-B14F-4D97-AF65-F5344CB8AC3E}">
        <p14:creationId xmlns:p14="http://schemas.microsoft.com/office/powerpoint/2010/main" val="217038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在屏幕的其餘部分，顯示了一個帶有遊戲</a:t>
            </a:r>
            <a:r>
              <a:rPr lang="en-US" altLang="zh-TW" dirty="0"/>
              <a:t>(</a:t>
            </a:r>
            <a:r>
              <a:rPr lang="zh-TW" altLang="en-US" dirty="0"/>
              <a:t>例如紙牌、水果忍者、麻將</a:t>
            </a:r>
            <a:r>
              <a:rPr lang="en-US" altLang="zh-TW" dirty="0"/>
              <a:t>)</a:t>
            </a:r>
            <a:r>
              <a:rPr lang="zh-TW" altLang="en-US" dirty="0"/>
              <a:t>和互聯網訪問的 </a:t>
            </a:r>
            <a:r>
              <a:rPr lang="en-US" altLang="zh-TW" dirty="0"/>
              <a:t>Android™ </a:t>
            </a:r>
            <a:r>
              <a:rPr lang="zh-TW" altLang="en-US" dirty="0"/>
              <a:t>模擬器。</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9269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a:t>
            </a:r>
            <a:r>
              <a:rPr lang="zh-TW" altLang="en-US" dirty="0"/>
              <a:t>法國高速公路上允許的最高速度</a:t>
            </a:r>
            <a:r>
              <a:rPr lang="en-US" altLang="zh-TW" dirty="0"/>
              <a:t>130)</a:t>
            </a:r>
          </a:p>
          <a:p>
            <a:pPr marL="0" lvl="0" indent="0" algn="l" rtl="0">
              <a:spcBef>
                <a:spcPts val="0"/>
              </a:spcBef>
              <a:spcAft>
                <a:spcPts val="0"/>
              </a:spcAft>
              <a:buNone/>
            </a:pPr>
            <a:r>
              <a:rPr lang="zh-TW" altLang="en-US" dirty="0"/>
              <a:t>在事件發生前 </a:t>
            </a:r>
            <a:r>
              <a:rPr lang="en-US" altLang="zh-TW" dirty="0"/>
              <a:t>5 </a:t>
            </a:r>
            <a:r>
              <a:rPr lang="zh-TW" altLang="en-US" dirty="0"/>
              <a:t>秒由相同的聲音和特定的象形圖指示</a:t>
            </a: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750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每十分之一秒通過手動視頻編碼處理視覺策略和 </a:t>
            </a:r>
            <a:r>
              <a:rPr lang="en-US" altLang="zh-TW" dirty="0"/>
              <a:t>NDRA </a:t>
            </a:r>
            <a:r>
              <a:rPr lang="zh-TW" altLang="en-US" dirty="0"/>
              <a:t>數據。由於技術問題，兩名 </a:t>
            </a:r>
            <a:r>
              <a:rPr lang="en-US" altLang="zh-TW" dirty="0"/>
              <a:t>Trustful </a:t>
            </a:r>
            <a:r>
              <a:rPr lang="zh-TW" altLang="en-US" dirty="0"/>
              <a:t>受測者被排除在分析之外。對於注視方向的每次變化，對先前監測區域的一次掃視計數</a:t>
            </a:r>
            <a:r>
              <a:rPr lang="en-US" altLang="zh-TW" dirty="0"/>
              <a:t>(</a:t>
            </a:r>
            <a:r>
              <a:rPr lang="zh-TW" altLang="en-US" dirty="0"/>
              <a:t>掃視計數</a:t>
            </a:r>
            <a:r>
              <a:rPr lang="en-US" altLang="zh-TW" dirty="0"/>
              <a:t>)</a:t>
            </a:r>
            <a:r>
              <a:rPr lang="zh-TW" altLang="en-US" dirty="0"/>
              <a:t>，掃視持續時間被添加到對該區域的總掃視持續時間，然後轉換為總掃視時間的百分比</a:t>
            </a:r>
            <a:r>
              <a:rPr lang="en-US" altLang="zh-TW" dirty="0"/>
              <a:t>(</a:t>
            </a:r>
            <a:r>
              <a:rPr lang="zh-TW" altLang="en-US" dirty="0"/>
              <a:t>掃視期間</a:t>
            </a:r>
            <a:r>
              <a:rPr lang="en-US" altLang="zh-TW" dirty="0"/>
              <a:t>)</a:t>
            </a:r>
            <a:r>
              <a:rPr lang="zh-TW" altLang="en-US"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3848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41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而 </a:t>
            </a:r>
            <a:r>
              <a:rPr lang="en-US" altLang="zh-TW" dirty="0"/>
              <a:t>Distrustful </a:t>
            </a:r>
            <a:r>
              <a:rPr lang="zh-TW" altLang="en-US" dirty="0"/>
              <a:t>駕駛員的信任度增加更高</a:t>
            </a:r>
            <a:r>
              <a:rPr lang="en-US" altLang="zh-TW" dirty="0"/>
              <a:t>(H2)</a:t>
            </a:r>
            <a:r>
              <a:rPr lang="zh-TW" altLang="en-US" dirty="0"/>
              <a:t>。</a:t>
            </a: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Bonferroni </a:t>
            </a:r>
            <a:r>
              <a:rPr lang="zh-TW" altLang="en-US" dirty="0"/>
              <a:t>校正的事後檢驗</a:t>
            </a:r>
            <a:endParaRPr dirty="0"/>
          </a:p>
        </p:txBody>
      </p:sp>
    </p:spTree>
    <p:extLst>
      <p:ext uri="{BB962C8B-B14F-4D97-AF65-F5344CB8AC3E}">
        <p14:creationId xmlns:p14="http://schemas.microsoft.com/office/powerpoint/2010/main" val="271079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司機在卡車場景後報告的信任度低於道路施工場景後的信任度</a:t>
            </a:r>
            <a:endParaRPr dirty="0"/>
          </a:p>
        </p:txBody>
      </p:sp>
    </p:spTree>
    <p:extLst>
      <p:ext uri="{BB962C8B-B14F-4D97-AF65-F5344CB8AC3E}">
        <p14:creationId xmlns:p14="http://schemas.microsoft.com/office/powerpoint/2010/main" val="3938839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根據情景順序，對於信任和不信任的受測者，早期的信任構建是不同的。</a:t>
            </a:r>
            <a:endParaRPr dirty="0"/>
          </a:p>
        </p:txBody>
      </p:sp>
    </p:spTree>
    <p:extLst>
      <p:ext uri="{BB962C8B-B14F-4D97-AF65-F5344CB8AC3E}">
        <p14:creationId xmlns:p14="http://schemas.microsoft.com/office/powerpoint/2010/main" val="1315121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a:t>
            </a:r>
            <a:r>
              <a:rPr lang="zh-TW" altLang="en-US" dirty="0"/>
              <a:t>駕駛環境</a:t>
            </a:r>
            <a:r>
              <a:rPr lang="en-US" altLang="zh-TW" dirty="0"/>
              <a:t>”</a:t>
            </a:r>
            <a:endParaRPr dirty="0"/>
          </a:p>
        </p:txBody>
      </p:sp>
    </p:spTree>
    <p:extLst>
      <p:ext uri="{BB962C8B-B14F-4D97-AF65-F5344CB8AC3E}">
        <p14:creationId xmlns:p14="http://schemas.microsoft.com/office/powerpoint/2010/main" val="1232926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Group </a:t>
            </a:r>
            <a:r>
              <a:rPr lang="zh-TW" altLang="en-US" dirty="0"/>
              <a:t>和 </a:t>
            </a:r>
            <a:r>
              <a:rPr lang="en-US" altLang="zh-TW" dirty="0"/>
              <a:t>NDRA </a:t>
            </a:r>
            <a:r>
              <a:rPr lang="zh-TW" altLang="en-US" dirty="0"/>
              <a:t>參與之間獨立性的卡方檢驗顯著</a:t>
            </a:r>
            <a:endParaRPr dirty="0"/>
          </a:p>
        </p:txBody>
      </p:sp>
    </p:spTree>
    <p:extLst>
      <p:ext uri="{BB962C8B-B14F-4D97-AF65-F5344CB8AC3E}">
        <p14:creationId xmlns:p14="http://schemas.microsoft.com/office/powerpoint/2010/main" val="2514917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062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highlight>
                  <a:srgbClr val="FFFF00"/>
                </a:highlight>
              </a:rPr>
              <a:t>駕駛員對 </a:t>
            </a:r>
            <a:r>
              <a:rPr lang="en-US" altLang="zh-TW" dirty="0">
                <a:highlight>
                  <a:srgbClr val="FFFF00"/>
                </a:highlight>
              </a:rPr>
              <a:t>NDRA </a:t>
            </a:r>
            <a:r>
              <a:rPr lang="zh-TW" altLang="en-US" dirty="0">
                <a:highlight>
                  <a:srgbClr val="FFFF00"/>
                </a:highlight>
              </a:rPr>
              <a:t>的注視次數較少，但注視時間較長。這可能表明信任度增加</a:t>
            </a:r>
            <a:endParaRPr lang="en-US" altLang="zh-TW" dirty="0">
              <a:highlight>
                <a:srgbClr val="FFFF00"/>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highlight>
                  <a:srgbClr val="FFFF00"/>
                </a:highlight>
              </a:rPr>
              <a:t>可能需要更長的 </a:t>
            </a:r>
            <a:r>
              <a:rPr lang="en-US" altLang="zh-TW" dirty="0">
                <a:highlight>
                  <a:srgbClr val="FFFF00"/>
                </a:highlight>
              </a:rPr>
              <a:t>HAD </a:t>
            </a:r>
            <a:r>
              <a:rPr lang="zh-TW" altLang="en-US" dirty="0">
                <a:highlight>
                  <a:srgbClr val="FFFF00"/>
                </a:highlight>
              </a:rPr>
              <a:t>經驗來克服這種最初的低信任度，正如在其他人機交互環境中的更長時間的研究中所表明的那樣</a:t>
            </a:r>
            <a:r>
              <a:rPr lang="en-US" altLang="zh-TW" dirty="0">
                <a:highlight>
                  <a:srgbClr val="FFFF00"/>
                </a:highlight>
              </a:rPr>
              <a:t>(</a:t>
            </a:r>
            <a:r>
              <a:rPr lang="en-US" altLang="zh-TW" dirty="0">
                <a:highlight>
                  <a:srgbClr val="FFFF00"/>
                </a:highlight>
                <a:hlinkClick r:id="rId3"/>
              </a:rPr>
              <a:t>Mayer</a:t>
            </a:r>
            <a:r>
              <a:rPr lang="zh-TW" altLang="en-US" dirty="0">
                <a:highlight>
                  <a:srgbClr val="FFFF00"/>
                </a:highlight>
                <a:hlinkClick r:id="rId3"/>
              </a:rPr>
              <a:t>，</a:t>
            </a:r>
            <a:r>
              <a:rPr lang="en-US" altLang="zh-TW" dirty="0">
                <a:highlight>
                  <a:srgbClr val="FFFF00"/>
                </a:highlight>
                <a:hlinkClick r:id="rId3"/>
              </a:rPr>
              <a:t>2008 </a:t>
            </a:r>
            <a:r>
              <a:rPr lang="zh-TW" altLang="en-US" dirty="0">
                <a:highlight>
                  <a:srgbClr val="FFFF00"/>
                </a:highlight>
                <a:hlinkClick r:id="rId3"/>
              </a:rPr>
              <a:t>年</a:t>
            </a:r>
            <a:r>
              <a:rPr lang="zh-TW" altLang="en-US" dirty="0">
                <a:highlight>
                  <a:srgbClr val="FFFF00"/>
                </a:highlight>
              </a:rPr>
              <a:t>，</a:t>
            </a:r>
            <a:r>
              <a:rPr lang="en-US" altLang="zh-TW" dirty="0">
                <a:highlight>
                  <a:srgbClr val="FFFF00"/>
                </a:highlight>
                <a:hlinkClick r:id="rId4"/>
              </a:rPr>
              <a:t>Sauer </a:t>
            </a:r>
            <a:r>
              <a:rPr lang="zh-TW" altLang="en-US" dirty="0">
                <a:highlight>
                  <a:srgbClr val="FFFF00"/>
                </a:highlight>
                <a:hlinkClick r:id="rId4"/>
              </a:rPr>
              <a:t>等人，</a:t>
            </a:r>
            <a:r>
              <a:rPr lang="en-US" altLang="zh-TW" dirty="0">
                <a:highlight>
                  <a:srgbClr val="FFFF00"/>
                </a:highlight>
                <a:hlinkClick r:id="rId4"/>
              </a:rPr>
              <a:t>2015 </a:t>
            </a:r>
            <a:r>
              <a:rPr lang="zh-TW" altLang="en-US" dirty="0">
                <a:highlight>
                  <a:srgbClr val="FFFF00"/>
                </a:highlight>
                <a:hlinkClick r:id="rId4"/>
              </a:rPr>
              <a:t>年</a:t>
            </a:r>
            <a:r>
              <a:rPr lang="en-US" altLang="zh-TW" dirty="0">
                <a:highlight>
                  <a:srgbClr val="FFFF00"/>
                </a:highlight>
              </a:rPr>
              <a:t>)</a:t>
            </a:r>
            <a:r>
              <a:rPr lang="zh-TW" altLang="en-US" dirty="0">
                <a:highlight>
                  <a:srgbClr val="FFFF00"/>
                </a:highlight>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0625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相對於他們最初的信任水平，需要更多關於駕駛員對來自車輛的更安全和更愉快的反饋的需求的研究。</a:t>
            </a:r>
            <a:endParaRPr dirty="0"/>
          </a:p>
        </p:txBody>
      </p:sp>
    </p:spTree>
    <p:extLst>
      <p:ext uri="{BB962C8B-B14F-4D97-AF65-F5344CB8AC3E}">
        <p14:creationId xmlns:p14="http://schemas.microsoft.com/office/powerpoint/2010/main" val="1097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使用較長時間的 </a:t>
            </a:r>
            <a:r>
              <a:rPr lang="en-US" altLang="zh-TW" dirty="0"/>
              <a:t>HAD</a:t>
            </a:r>
            <a:r>
              <a:rPr lang="zh-TW" altLang="en-US" dirty="0"/>
              <a:t>、多次駕駛或在 </a:t>
            </a:r>
            <a:r>
              <a:rPr lang="en-US" altLang="zh-TW" dirty="0"/>
              <a:t>HAD </a:t>
            </a:r>
            <a:r>
              <a:rPr lang="zh-TW" altLang="en-US" dirty="0"/>
              <a:t>期間經歷的更多關鍵場景之後，信任可能會發生不同的變化。</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2178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226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代理人在不確定和脆弱的情況下幫助實現個人目標的態度</a:t>
            </a:r>
            <a:endParaRPr dirty="0"/>
          </a:p>
        </p:txBody>
      </p:sp>
    </p:spTree>
    <p:extLst>
      <p:ext uri="{BB962C8B-B14F-4D97-AF65-F5344CB8AC3E}">
        <p14:creationId xmlns:p14="http://schemas.microsoft.com/office/powerpoint/2010/main" val="387278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a:t>
            </a:r>
            <a:r>
              <a:rPr lang="zh-TW" altLang="en-US" dirty="0"/>
              <a:t>不了解造成低信任、高信任就代表了解。</a:t>
            </a:r>
            <a:r>
              <a:rPr lang="en-US" altLang="zh-TW" dirty="0"/>
              <a:t>(</a:t>
            </a:r>
            <a:r>
              <a:rPr lang="zh-TW" altLang="en-US" dirty="0"/>
              <a:t>邏輯可能有點怪</a:t>
            </a:r>
            <a:r>
              <a:rPr lang="en-US" altLang="zh-TW" dirty="0"/>
              <a:t>)</a:t>
            </a:r>
            <a:endParaRPr dirty="0"/>
          </a:p>
        </p:txBody>
      </p:sp>
    </p:spTree>
    <p:extLst>
      <p:ext uri="{BB962C8B-B14F-4D97-AF65-F5344CB8AC3E}">
        <p14:creationId xmlns:p14="http://schemas.microsoft.com/office/powerpoint/2010/main" val="417744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得出的有關係統性能的初始信息也可能對未來的信任構建產生影響</a:t>
            </a:r>
            <a:r>
              <a:rPr lang="en-US" altLang="zh-TW" dirty="0"/>
              <a:t>(Kraus </a:t>
            </a:r>
            <a:r>
              <a:rPr lang="zh-TW" altLang="en-US" dirty="0"/>
              <a:t>等人，</a:t>
            </a:r>
            <a:r>
              <a:rPr lang="en-US" altLang="zh-TW" dirty="0"/>
              <a:t>2019 </a:t>
            </a:r>
            <a:r>
              <a:rPr lang="zh-TW" altLang="en-US" dirty="0"/>
              <a:t>年</a:t>
            </a:r>
            <a:r>
              <a:rPr lang="en-US" altLang="zh-TW" dirty="0"/>
              <a:t>)</a:t>
            </a:r>
            <a:r>
              <a:rPr lang="zh-TW" altLang="en-US" dirty="0"/>
              <a:t>，因為駕駛員的期望和心理模型與 </a:t>
            </a:r>
            <a:r>
              <a:rPr lang="en-US" altLang="zh-TW" dirty="0" err="1"/>
              <a:t>TiAD</a:t>
            </a:r>
            <a:r>
              <a:rPr lang="en-US" altLang="zh-TW" dirty="0"/>
              <a:t> </a:t>
            </a:r>
            <a:r>
              <a:rPr lang="zh-TW" altLang="en-US" dirty="0"/>
              <a:t>相關</a:t>
            </a:r>
            <a:r>
              <a:rPr lang="en-US" altLang="zh-TW" dirty="0"/>
              <a:t>(</a:t>
            </a:r>
            <a:r>
              <a:rPr lang="en-US" altLang="zh-TW" dirty="0" err="1"/>
              <a:t>Beggiato</a:t>
            </a:r>
            <a:r>
              <a:rPr lang="zh-TW" altLang="en-US" dirty="0"/>
              <a:t>，</a:t>
            </a:r>
            <a:r>
              <a:rPr lang="en-US" altLang="zh-TW" dirty="0"/>
              <a:t>Pereira </a:t>
            </a:r>
            <a:r>
              <a:rPr lang="zh-TW" altLang="en-US" dirty="0"/>
              <a:t>等人，</a:t>
            </a:r>
            <a:r>
              <a:rPr lang="en-US" altLang="zh-TW" dirty="0"/>
              <a:t>2015 </a:t>
            </a:r>
            <a:r>
              <a:rPr lang="zh-TW" altLang="en-US" dirty="0"/>
              <a:t>年；</a:t>
            </a:r>
            <a:r>
              <a:rPr lang="en-US" altLang="zh-TW" dirty="0"/>
              <a:t>Forster </a:t>
            </a:r>
            <a:r>
              <a:rPr lang="zh-TW" altLang="en-US" dirty="0"/>
              <a:t>等人。 </a:t>
            </a:r>
            <a:r>
              <a:rPr lang="en-US" altLang="zh-TW" dirty="0"/>
              <a:t>, 2019)</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521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0" y="1085555"/>
            <a:ext cx="8220694" cy="1481000"/>
          </a:xfrm>
          <a:prstGeom prst="rect">
            <a:avLst/>
          </a:prstGeom>
        </p:spPr>
        <p:txBody>
          <a:bodyPr spcFirstLastPara="1" wrap="square" lIns="91425" tIns="91425" rIns="91425" bIns="91425" anchor="ctr" anchorCtr="0">
            <a:noAutofit/>
          </a:bodyPr>
          <a:lstStyle/>
          <a:p>
            <a:pPr lvl="0"/>
            <a:r>
              <a:rPr lang="zh-TW" altLang="en-US" dirty="0"/>
              <a:t>自動駕駛的初始信任對駕駛的行為和早期信任構建的影響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5216236" cy="523220"/>
          </a:xfrm>
          <a:prstGeom prst="rect">
            <a:avLst/>
          </a:prstGeom>
          <a:noFill/>
        </p:spPr>
        <p:txBody>
          <a:bodyPr wrap="square" rtlCol="0">
            <a:spAutoFit/>
          </a:bodyPr>
          <a:lstStyle/>
          <a:p>
            <a:r>
              <a:rPr lang="en-US" altLang="zh-TW" dirty="0">
                <a:solidFill>
                  <a:schemeClr val="bg1"/>
                </a:solidFill>
              </a:rPr>
              <a:t>How the initial level of trust in automated driving impacts drivers’ behavior and early trust construction</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954107"/>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err="1"/>
              <a:t>Manchon</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p>
          <a:p>
            <a:pPr>
              <a:buSzPts val="935"/>
            </a:pPr>
            <a:r>
              <a:rPr lang="en-US" altLang="zh-TW" i="1" dirty="0">
                <a:latin typeface="微軟正黑體" panose="020B0604030504040204" pitchFamily="34" charset="-120"/>
                <a:ea typeface="微軟正黑體" panose="020B0604030504040204" pitchFamily="34" charset="-120"/>
              </a:rPr>
              <a:t>         </a:t>
            </a:r>
            <a:r>
              <a:rPr lang="en-US" altLang="zh-TW" dirty="0"/>
              <a:t>Transportation Research Part F: Psychology and </a:t>
            </a:r>
            <a:r>
              <a:rPr lang="en-US" altLang="zh-TW" dirty="0" err="1"/>
              <a:t>Behaviour</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2022</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2200" dirty="0">
                <a:latin typeface="微軟正黑體" panose="020B0604030504040204" pitchFamily="34" charset="-120"/>
                <a:ea typeface="微軟正黑體" panose="020B0604030504040204" pitchFamily="34" charset="-120"/>
              </a:rPr>
              <a:t>重要的是要了解駕駛員的信任校準過程，以便設計能夠激發適當信任的自動駕駛系統</a:t>
            </a:r>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Helldin</a:t>
            </a:r>
            <a:r>
              <a:rPr lang="en-US" altLang="zh-TW" sz="2200" dirty="0">
                <a:latin typeface="微軟正黑體" panose="020B0604030504040204" pitchFamily="34" charset="-120"/>
                <a:ea typeface="微軟正黑體" panose="020B0604030504040204" pitchFamily="34" charset="-120"/>
              </a:rPr>
              <a:t> et al., 2013; Zhang et al., 2019)</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三個主要的 </a:t>
            </a:r>
            <a:r>
              <a:rPr lang="en-US" altLang="zh-TW" sz="2200" dirty="0" err="1">
                <a:latin typeface="微軟正黑體" panose="020B0604030504040204" pitchFamily="34" charset="-120"/>
                <a:ea typeface="微軟正黑體" panose="020B0604030504040204" pitchFamily="34" charset="-120"/>
              </a:rPr>
              <a:t>TiA</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層次</a:t>
            </a:r>
            <a:r>
              <a:rPr lang="en-US" altLang="zh-TW" sz="2200" dirty="0">
                <a:latin typeface="微軟正黑體" panose="020B0604030504040204" pitchFamily="34" charset="-120"/>
                <a:ea typeface="微軟正黑體" panose="020B0604030504040204" pitchFamily="34" charset="-120"/>
              </a:rPr>
              <a:t>(Hoff &amp; Bashir, 2015; Marsh &amp; Dibben, 2003)</a:t>
            </a:r>
          </a:p>
          <a:p>
            <a:pPr lvl="1"/>
            <a:r>
              <a:rPr lang="zh-TW" altLang="en-US" sz="1700" b="1" dirty="0">
                <a:latin typeface="微軟正黑體" panose="020B0604030504040204" pitchFamily="34" charset="-120"/>
                <a:ea typeface="微軟正黑體" panose="020B0604030504040204" pitchFamily="34" charset="-120"/>
              </a:rPr>
              <a:t>性格信任</a:t>
            </a:r>
            <a:r>
              <a:rPr lang="en-US" altLang="zh-TW" sz="1700" b="1"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反映對</a:t>
            </a:r>
            <a:r>
              <a:rPr lang="en-US" altLang="zh-TW" sz="1700" dirty="0" err="1">
                <a:latin typeface="微軟正黑體" panose="020B0604030504040204" pitchFamily="34" charset="-120"/>
                <a:ea typeface="微軟正黑體" panose="020B0604030504040204" pitchFamily="34" charset="-120"/>
              </a:rPr>
              <a:t>TiA</a:t>
            </a:r>
            <a:r>
              <a:rPr lang="zh-TW" altLang="en-US" sz="1700" dirty="0">
                <a:latin typeface="微軟正黑體" panose="020B0604030504040204" pitchFamily="34" charset="-120"/>
                <a:ea typeface="微軟正黑體" panose="020B0604030504040204" pitchFamily="34" charset="-120"/>
              </a:rPr>
              <a:t>的穩定和整體傾向，取決於年齡、性別、文化和性格特徵等因素。</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b="1" dirty="0">
                <a:latin typeface="微軟正黑體" panose="020B0604030504040204" pitchFamily="34" charset="-120"/>
                <a:ea typeface="微軟正黑體" panose="020B0604030504040204" pitchFamily="34" charset="-120"/>
              </a:rPr>
              <a:t>情境信任</a:t>
            </a:r>
            <a:r>
              <a:rPr lang="en-US" altLang="zh-TW" sz="1700" b="1"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受當前情境特徵</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如負荷量或感知風險</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和操作員的情境心理狀態</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如疲勞或情緒</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的影響。</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b="1" dirty="0">
                <a:latin typeface="微軟正黑體" panose="020B0604030504040204" pitchFamily="34" charset="-120"/>
                <a:ea typeface="微軟正黑體" panose="020B0604030504040204" pitchFamily="34" charset="-120"/>
              </a:rPr>
              <a:t>學習信任</a:t>
            </a:r>
            <a:r>
              <a:rPr lang="en-US" altLang="zh-TW" sz="1700" b="1"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最初由先前的經驗、信念和知識定義，但在交互過程中會根據自動化的功能和設計來更新。</a:t>
            </a:r>
            <a:endParaRPr lang="en-US" altLang="zh-TW" sz="17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140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372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透過電子郵件招募</a:t>
            </a:r>
            <a:r>
              <a:rPr lang="en-US" altLang="zh-TW" dirty="0">
                <a:latin typeface="微軟正黑體" panose="020B0604030504040204" pitchFamily="34" charset="-120"/>
                <a:ea typeface="微軟正黑體" panose="020B0604030504040204" pitchFamily="34" charset="-120"/>
              </a:rPr>
              <a:t>90 </a:t>
            </a:r>
            <a:r>
              <a:rPr lang="zh-TW" altLang="en-US" dirty="0">
                <a:latin typeface="微軟正黑體" panose="020B0604030504040204" pitchFamily="34" charset="-120"/>
                <a:ea typeface="微軟正黑體" panose="020B0604030504040204" pitchFamily="34" charset="-120"/>
              </a:rPr>
              <a:t>名受測者</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選擇每個類別中最極端的 </a:t>
            </a:r>
            <a:r>
              <a:rPr lang="en-US" altLang="zh-TW" dirty="0">
                <a:latin typeface="微軟正黑體" panose="020B0604030504040204" pitchFamily="34" charset="-120"/>
                <a:ea typeface="微軟正黑體" panose="020B0604030504040204" pitchFamily="34" charset="-120"/>
              </a:rPr>
              <a:t>20 </a:t>
            </a:r>
            <a:r>
              <a:rPr lang="zh-TW" altLang="en-US" dirty="0">
                <a:latin typeface="微軟正黑體" panose="020B0604030504040204" pitchFamily="34" charset="-120"/>
                <a:ea typeface="微軟正黑體" panose="020B0604030504040204" pitchFamily="34" charset="-120"/>
              </a:rPr>
              <a:t>名參與者建立兩個實驗組：</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信任駕駛</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初始信任度最高的人，</a:t>
            </a:r>
            <a:r>
              <a:rPr lang="en-US" altLang="zh-TW" dirty="0">
                <a:latin typeface="微軟正黑體" panose="020B0604030504040204" pitchFamily="34" charset="-120"/>
                <a:ea typeface="微軟正黑體" panose="020B0604030504040204" pitchFamily="34" charset="-120"/>
              </a:rPr>
              <a:t>n = 20, 6F/14 M, M = 39.55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 = 9.09)</a:t>
            </a:r>
          </a:p>
          <a:p>
            <a:pPr lvl="1"/>
            <a:r>
              <a:rPr lang="zh-TW" altLang="en-US" dirty="0">
                <a:latin typeface="微軟正黑體" panose="020B0604030504040204" pitchFamily="34" charset="-120"/>
                <a:ea typeface="微軟正黑體" panose="020B0604030504040204" pitchFamily="34" charset="-120"/>
              </a:rPr>
              <a:t>不信任駕駛</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初始信任度最低者，</a:t>
            </a:r>
            <a:r>
              <a:rPr lang="en-US" altLang="zh-TW" dirty="0">
                <a:latin typeface="微軟正黑體" panose="020B0604030504040204" pitchFamily="34" charset="-120"/>
                <a:ea typeface="微軟正黑體" panose="020B0604030504040204" pitchFamily="34" charset="-120"/>
              </a:rPr>
              <a:t>n = 20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14F/6M</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 = 36.50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 = 8.50)</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913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該研究是在配備四個 </a:t>
            </a:r>
            <a:r>
              <a:rPr lang="en-US" altLang="zh-TW" dirty="0">
                <a:latin typeface="微軟正黑體" panose="020B0604030504040204" pitchFamily="34" charset="-120"/>
                <a:ea typeface="微軟正黑體" panose="020B0604030504040204" pitchFamily="34" charset="-120"/>
              </a:rPr>
              <a:t>32 </a:t>
            </a:r>
            <a:r>
              <a:rPr lang="zh-TW" altLang="en-US" dirty="0">
                <a:latin typeface="微軟正黑體" panose="020B0604030504040204" pitchFamily="34" charset="-120"/>
                <a:ea typeface="微軟正黑體" panose="020B0604030504040204" pitchFamily="34" charset="-120"/>
              </a:rPr>
              <a:t>英寸 </a:t>
            </a:r>
            <a:r>
              <a:rPr lang="en-US" altLang="zh-TW" dirty="0">
                <a:latin typeface="微軟正黑體" panose="020B0604030504040204" pitchFamily="34" charset="-120"/>
                <a:ea typeface="微軟正黑體" panose="020B0604030504040204" pitchFamily="34" charset="-120"/>
              </a:rPr>
              <a:t>16/9 LCD </a:t>
            </a:r>
            <a:r>
              <a:rPr lang="zh-TW" altLang="en-US" dirty="0">
                <a:latin typeface="微軟正黑體" panose="020B0604030504040204" pitchFamily="34" charset="-120"/>
                <a:ea typeface="微軟正黑體" panose="020B0604030504040204" pitchFamily="34" charset="-120"/>
              </a:rPr>
              <a:t>屏幕的靜態駕駛模擬器中進行的，可提供 </a:t>
            </a:r>
            <a:r>
              <a:rPr lang="en-US" altLang="zh-TW" dirty="0">
                <a:latin typeface="微軟正黑體" panose="020B0604030504040204" pitchFamily="34" charset="-120"/>
                <a:ea typeface="微軟正黑體" panose="020B0604030504040204" pitchFamily="34" charset="-120"/>
              </a:rPr>
              <a:t>120° </a:t>
            </a:r>
            <a:r>
              <a:rPr lang="zh-TW" altLang="en-US" dirty="0">
                <a:latin typeface="微軟正黑體" panose="020B0604030504040204" pitchFamily="34" charset="-120"/>
                <a:ea typeface="微軟正黑體" panose="020B0604030504040204" pitchFamily="34" charset="-120"/>
              </a:rPr>
              <a:t>水平視野。</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儀表板由方向盤後面的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英寸 </a:t>
            </a:r>
            <a:r>
              <a:rPr lang="en-US" altLang="zh-TW" dirty="0">
                <a:latin typeface="微軟正黑體" panose="020B0604030504040204" pitchFamily="34" charset="-120"/>
                <a:ea typeface="微軟正黑體" panose="020B0604030504040204" pitchFamily="34" charset="-120"/>
              </a:rPr>
              <a:t>16/9 </a:t>
            </a:r>
            <a:r>
              <a:rPr lang="zh-TW" altLang="en-US" dirty="0">
                <a:latin typeface="微軟正黑體" panose="020B0604030504040204" pitchFamily="34" charset="-120"/>
                <a:ea typeface="微軟正黑體" panose="020B0604030504040204" pitchFamily="34" charset="-120"/>
              </a:rPr>
              <a:t>液晶螢幕呈現。駕駛模擬由法國 </a:t>
            </a:r>
            <a:r>
              <a:rPr lang="en-US" altLang="zh-TW" dirty="0">
                <a:latin typeface="微軟正黑體" panose="020B0604030504040204" pitchFamily="34" charset="-120"/>
                <a:ea typeface="微軟正黑體" panose="020B0604030504040204" pitchFamily="34" charset="-120"/>
              </a:rPr>
              <a:t>AV Simulation (https://www.avsimulation.fr) </a:t>
            </a:r>
            <a:r>
              <a:rPr lang="zh-TW" altLang="en-US" dirty="0">
                <a:latin typeface="微軟正黑體" panose="020B0604030504040204" pitchFamily="34" charset="-120"/>
                <a:ea typeface="微軟正黑體" panose="020B0604030504040204" pitchFamily="34" charset="-120"/>
              </a:rPr>
              <a:t>開發的 </a:t>
            </a:r>
            <a:r>
              <a:rPr lang="en-US" altLang="zh-TW" dirty="0" err="1">
                <a:latin typeface="微軟正黑體" panose="020B0604030504040204" pitchFamily="34" charset="-120"/>
                <a:ea typeface="微軟正黑體" panose="020B0604030504040204" pitchFamily="34" charset="-120"/>
              </a:rPr>
              <a:t>SCANeR</a:t>
            </a:r>
            <a:r>
              <a:rPr lang="en-US" altLang="zh-TW" dirty="0">
                <a:latin typeface="微軟正黑體" panose="020B0604030504040204" pitchFamily="34" charset="-120"/>
                <a:ea typeface="微軟正黑體" panose="020B0604030504040204" pitchFamily="34" charset="-120"/>
              </a:rPr>
              <a:t>™ Studio </a:t>
            </a:r>
            <a:r>
              <a:rPr lang="zh-TW" altLang="en-US" dirty="0">
                <a:latin typeface="微軟正黑體" panose="020B0604030504040204" pitchFamily="34" charset="-120"/>
                <a:ea typeface="微軟正黑體" panose="020B0604030504040204" pitchFamily="34" charset="-120"/>
              </a:rPr>
              <a:t>軟體控制。</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63D84B8A-4AF1-4537-8166-9641532E7E8F}"/>
              </a:ext>
            </a:extLst>
          </p:cNvPr>
          <p:cNvPicPr>
            <a:picLocks noChangeAspect="1"/>
          </p:cNvPicPr>
          <p:nvPr/>
        </p:nvPicPr>
        <p:blipFill>
          <a:blip r:embed="rId3"/>
          <a:stretch>
            <a:fillRect/>
          </a:stretch>
        </p:blipFill>
        <p:spPr>
          <a:xfrm>
            <a:off x="2416024" y="3230445"/>
            <a:ext cx="3367259" cy="1913055"/>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安裝在模擬器中央控制台中的 </a:t>
            </a:r>
            <a:r>
              <a:rPr lang="en-US" altLang="zh-TW" dirty="0">
                <a:latin typeface="微軟正黑體" panose="020B0604030504040204" pitchFamily="34" charset="-120"/>
                <a:ea typeface="微軟正黑體" panose="020B0604030504040204" pitchFamily="34" charset="-120"/>
              </a:rPr>
              <a:t>10.1 </a:t>
            </a:r>
            <a:r>
              <a:rPr lang="zh-TW" altLang="en-US" dirty="0">
                <a:latin typeface="微軟正黑體" panose="020B0604030504040204" pitchFamily="34" charset="-120"/>
                <a:ea typeface="微軟正黑體" panose="020B0604030504040204" pitchFamily="34" charset="-120"/>
              </a:rPr>
              <a:t>英寸 </a:t>
            </a:r>
            <a:r>
              <a:rPr lang="en-US" altLang="zh-TW" dirty="0" err="1">
                <a:latin typeface="微軟正黑體" panose="020B0604030504040204" pitchFamily="34" charset="-120"/>
                <a:ea typeface="微軟正黑體" panose="020B0604030504040204" pitchFamily="34" charset="-120"/>
              </a:rPr>
              <a:t>Xenarc</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平板電腦用於 </a:t>
            </a:r>
            <a:r>
              <a:rPr lang="en-US" altLang="zh-TW" dirty="0">
                <a:latin typeface="微軟正黑體" panose="020B0604030504040204" pitchFamily="34" charset="-120"/>
                <a:ea typeface="微軟正黑體" panose="020B0604030504040204" pitchFamily="34" charset="-120"/>
              </a:rPr>
              <a:t>HMI</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駕駛員影像記錄系統由四個 </a:t>
            </a:r>
            <a:r>
              <a:rPr lang="en-US" altLang="zh-TW" dirty="0">
                <a:latin typeface="微軟正黑體" panose="020B0604030504040204" pitchFamily="34" charset="-120"/>
                <a:ea typeface="微軟正黑體" panose="020B0604030504040204" pitchFamily="34" charset="-120"/>
              </a:rPr>
              <a:t>D-Link </a:t>
            </a:r>
            <a:r>
              <a:rPr lang="zh-TW" altLang="en-US" dirty="0">
                <a:latin typeface="微軟正黑體" panose="020B0604030504040204" pitchFamily="34" charset="-120"/>
                <a:ea typeface="微軟正黑體" panose="020B0604030504040204" pitchFamily="34" charset="-120"/>
              </a:rPr>
              <a:t>紅外攝影機組成，用於研究視覺策略和 </a:t>
            </a:r>
            <a:r>
              <a:rPr lang="en-US" altLang="zh-TW" dirty="0">
                <a:latin typeface="微軟正黑體" panose="020B0604030504040204" pitchFamily="34" charset="-120"/>
                <a:ea typeface="微軟正黑體" panose="020B0604030504040204" pitchFamily="34" charset="-120"/>
              </a:rPr>
              <a:t>NDRA </a:t>
            </a:r>
            <a:r>
              <a:rPr lang="zh-TW" altLang="en-US" dirty="0">
                <a:latin typeface="微軟正黑體" panose="020B0604030504040204" pitchFamily="34" charset="-120"/>
                <a:ea typeface="微軟正黑體" panose="020B0604030504040204" pitchFamily="34" charset="-120"/>
              </a:rPr>
              <a:t>使用。</a:t>
            </a:r>
          </a:p>
          <a:p>
            <a:r>
              <a:rPr lang="zh-TW" altLang="en-US" dirty="0">
                <a:latin typeface="微軟正黑體" panose="020B0604030504040204" pitchFamily="34" charset="-120"/>
                <a:ea typeface="微軟正黑體" panose="020B0604030504040204" pitchFamily="34" charset="-120"/>
              </a:rPr>
              <a:t>筆電呈現遊戲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例如紙牌、水果忍者、麻將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Android™ </a:t>
            </a:r>
            <a:r>
              <a:rPr lang="zh-TW" altLang="en-US" dirty="0">
                <a:latin typeface="微軟正黑體" panose="020B0604030504040204" pitchFamily="34" charset="-120"/>
                <a:ea typeface="微軟正黑體" panose="020B0604030504040204" pitchFamily="34" charset="-120"/>
              </a:rPr>
              <a:t>模擬器。</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376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駕駛者將車輛開上高速公路並啟用自動化系統。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自動化期間可使用</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，並且整個實驗中不需要進行接管的動作。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在實驗前、後和兩次隨機的事件後，都需完成量表。</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45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受測者在進入高速公路後啟動 </a:t>
            </a:r>
            <a:r>
              <a:rPr lang="en-US" altLang="zh-TW" dirty="0">
                <a:latin typeface="微軟正黑體" panose="020B0604030504040204" pitchFamily="34" charset="-120"/>
                <a:ea typeface="微軟正黑體" panose="020B0604030504040204" pitchFamily="34" charset="-120"/>
              </a:rPr>
              <a:t>HAD</a:t>
            </a:r>
            <a:r>
              <a:rPr lang="zh-TW" altLang="en-US" dirty="0">
                <a:latin typeface="微軟正黑體" panose="020B0604030504040204" pitchFamily="34" charset="-120"/>
                <a:ea typeface="微軟正黑體" panose="020B0604030504040204" pitchFamily="34" charset="-120"/>
              </a:rPr>
              <a:t>。在低密度交通</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每公里三到六輛汽車</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的三車道高速公路上，車速設置為 </a:t>
            </a:r>
            <a:r>
              <a:rPr lang="en-US" altLang="zh-TW" dirty="0">
                <a:latin typeface="微軟正黑體" panose="020B0604030504040204" pitchFamily="34" charset="-120"/>
                <a:ea typeface="微軟正黑體" panose="020B0604030504040204" pitchFamily="34" charset="-120"/>
              </a:rPr>
              <a:t>130 </a:t>
            </a:r>
            <a:r>
              <a:rPr lang="zh-TW" altLang="en-US" dirty="0">
                <a:latin typeface="微軟正黑體" panose="020B0604030504040204" pitchFamily="34" charset="-120"/>
                <a:ea typeface="微軟正黑體" panose="020B0604030504040204" pitchFamily="34" charset="-120"/>
              </a:rPr>
              <a:t>公里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小時。不需接管、可以隨意使用</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車輛由右側車道轉到左側車道，並在越過障礙物後返回右側車道。</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9D60A12E-46CD-422D-82CC-8215D43652B7}"/>
              </a:ext>
            </a:extLst>
          </p:cNvPr>
          <p:cNvPicPr>
            <a:picLocks noChangeAspect="1"/>
          </p:cNvPicPr>
          <p:nvPr/>
        </p:nvPicPr>
        <p:blipFill>
          <a:blip r:embed="rId3"/>
          <a:stretch>
            <a:fillRect/>
          </a:stretch>
        </p:blipFill>
        <p:spPr>
          <a:xfrm>
            <a:off x="984815" y="3560558"/>
            <a:ext cx="6389761" cy="1603484"/>
          </a:xfrm>
          <a:prstGeom prst="rect">
            <a:avLst/>
          </a:prstGeom>
        </p:spPr>
      </p:pic>
      <p:sp>
        <p:nvSpPr>
          <p:cNvPr id="2" name="矩形 1">
            <a:extLst>
              <a:ext uri="{FF2B5EF4-FFF2-40B4-BE49-F238E27FC236}">
                <a16:creationId xmlns:a16="http://schemas.microsoft.com/office/drawing/2014/main" id="{20195C18-4B04-415A-A10C-8774270236EE}"/>
              </a:ext>
            </a:extLst>
          </p:cNvPr>
          <p:cNvSpPr/>
          <p:nvPr/>
        </p:nvSpPr>
        <p:spPr>
          <a:xfrm>
            <a:off x="1505539" y="4798211"/>
            <a:ext cx="1560042" cy="307777"/>
          </a:xfrm>
          <a:prstGeom prst="rect">
            <a:avLst/>
          </a:prstGeom>
        </p:spPr>
        <p:txBody>
          <a:bodyPr wrap="none">
            <a:spAutoFit/>
          </a:bodyPr>
          <a:lstStyle/>
          <a:p>
            <a:r>
              <a:rPr lang="zh-TW" altLang="en-US" dirty="0"/>
              <a:t>自動駕駛</a:t>
            </a:r>
            <a:r>
              <a:rPr lang="en-US" altLang="zh-TW" dirty="0"/>
              <a:t>(</a:t>
            </a:r>
            <a:r>
              <a:rPr lang="zh-TW" altLang="en-US" dirty="0"/>
              <a:t>無事件</a:t>
            </a:r>
            <a:r>
              <a:rPr lang="en-US" altLang="zh-TW" dirty="0"/>
              <a:t>)</a:t>
            </a:r>
            <a:endParaRPr lang="zh-TW" altLang="en-US" dirty="0"/>
          </a:p>
        </p:txBody>
      </p:sp>
      <p:sp>
        <p:nvSpPr>
          <p:cNvPr id="4" name="矩形 3">
            <a:extLst>
              <a:ext uri="{FF2B5EF4-FFF2-40B4-BE49-F238E27FC236}">
                <a16:creationId xmlns:a16="http://schemas.microsoft.com/office/drawing/2014/main" id="{8E707B9E-17B0-4114-9E3A-A3A5399E284A}"/>
              </a:ext>
            </a:extLst>
          </p:cNvPr>
          <p:cNvSpPr/>
          <p:nvPr/>
        </p:nvSpPr>
        <p:spPr>
          <a:xfrm>
            <a:off x="3065581" y="3043112"/>
            <a:ext cx="1143173" cy="738664"/>
          </a:xfrm>
          <a:prstGeom prst="rect">
            <a:avLst/>
          </a:prstGeom>
        </p:spPr>
        <p:txBody>
          <a:bodyPr wrap="square">
            <a:spAutoFit/>
          </a:bodyPr>
          <a:lstStyle/>
          <a:p>
            <a:r>
              <a:rPr lang="zh-TW" altLang="en-US" dirty="0"/>
              <a:t>在事件發生前 </a:t>
            </a:r>
            <a:r>
              <a:rPr lang="en-US" altLang="zh-TW" dirty="0"/>
              <a:t>5 </a:t>
            </a:r>
            <a:r>
              <a:rPr lang="zh-TW" altLang="en-US" dirty="0"/>
              <a:t>秒聲音和圖指示</a:t>
            </a:r>
          </a:p>
        </p:txBody>
      </p:sp>
    </p:spTree>
    <p:extLst>
      <p:ext uri="{BB962C8B-B14F-4D97-AF65-F5344CB8AC3E}">
        <p14:creationId xmlns:p14="http://schemas.microsoft.com/office/powerpoint/2010/main" val="531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err="1"/>
              <a:t>TiAD</a:t>
            </a:r>
            <a:r>
              <a:rPr lang="en-US" altLang="zh-TW" dirty="0"/>
              <a:t> </a:t>
            </a:r>
            <a:r>
              <a:rPr lang="zh-TW" altLang="en-US" dirty="0"/>
              <a:t>的初始和最終水平是使用 </a:t>
            </a:r>
            <a:r>
              <a:rPr lang="en-US" altLang="zh-TW" dirty="0"/>
              <a:t>9 </a:t>
            </a:r>
            <a:r>
              <a:rPr lang="zh-TW" altLang="en-US" dirty="0"/>
              <a:t>項問卷</a:t>
            </a:r>
            <a:r>
              <a:rPr lang="en-US" altLang="zh-TW" dirty="0"/>
              <a:t>(</a:t>
            </a:r>
            <a:r>
              <a:rPr lang="zh-TW" altLang="en-US" dirty="0"/>
              <a:t>見表 </a:t>
            </a:r>
            <a:r>
              <a:rPr lang="en-US" altLang="zh-TW" dirty="0"/>
              <a:t>1)</a:t>
            </a:r>
            <a:r>
              <a:rPr lang="zh-TW" altLang="en-US" dirty="0"/>
              <a:t>在李克特六點量表測量的，回答範圍從“一點也不”到“非常”信任。</a:t>
            </a:r>
            <a:endParaRPr lang="en-US" altLang="zh-TW" dirty="0"/>
          </a:p>
          <a:p>
            <a:endParaRPr lang="en-US" altLang="zh-TW" dirty="0">
              <a:latin typeface="微軟正黑體" panose="020B0604030504040204" pitchFamily="34" charset="-120"/>
              <a:ea typeface="微軟正黑體" panose="020B0604030504040204" pitchFamily="34" charset="-120"/>
            </a:endParaRPr>
          </a:p>
        </p:txBody>
      </p:sp>
      <p:pic>
        <p:nvPicPr>
          <p:cNvPr id="24" name="內容版面配置區 3">
            <a:extLst>
              <a:ext uri="{FF2B5EF4-FFF2-40B4-BE49-F238E27FC236}">
                <a16:creationId xmlns:a16="http://schemas.microsoft.com/office/drawing/2014/main" id="{74D1427C-84FF-4A9A-BC16-DBDCC62E5974}"/>
              </a:ext>
            </a:extLst>
          </p:cNvPr>
          <p:cNvPicPr>
            <a:picLocks noChangeAspect="1"/>
          </p:cNvPicPr>
          <p:nvPr/>
        </p:nvPicPr>
        <p:blipFill>
          <a:blip r:embed="rId3"/>
          <a:stretch>
            <a:fillRect/>
          </a:stretch>
        </p:blipFill>
        <p:spPr>
          <a:xfrm>
            <a:off x="1526000" y="2593602"/>
            <a:ext cx="5026086" cy="2358498"/>
          </a:xfrm>
          <a:prstGeom prst="rect">
            <a:avLst/>
          </a:prstGeom>
          <a:noFill/>
          <a:ln>
            <a:noFill/>
          </a:ln>
        </p:spPr>
      </p:pic>
      <p:sp>
        <p:nvSpPr>
          <p:cNvPr id="25" name="矩形 24">
            <a:extLst>
              <a:ext uri="{FF2B5EF4-FFF2-40B4-BE49-F238E27FC236}">
                <a16:creationId xmlns:a16="http://schemas.microsoft.com/office/drawing/2014/main" id="{51D5D8C6-9611-4946-A092-16FAEBE935ED}"/>
              </a:ext>
            </a:extLst>
          </p:cNvPr>
          <p:cNvSpPr/>
          <p:nvPr/>
        </p:nvSpPr>
        <p:spPr>
          <a:xfrm>
            <a:off x="2017183" y="2417861"/>
            <a:ext cx="4534903" cy="307777"/>
          </a:xfrm>
          <a:prstGeom prst="rect">
            <a:avLst/>
          </a:prstGeom>
        </p:spPr>
        <p:txBody>
          <a:bodyPr wrap="square">
            <a:spAutoFit/>
          </a:bodyPr>
          <a:lstStyle/>
          <a:p>
            <a:r>
              <a:rPr lang="zh-TW" altLang="en-US" dirty="0"/>
              <a:t>初始架構</a:t>
            </a:r>
            <a:r>
              <a:rPr lang="en-US" altLang="zh-TW" dirty="0"/>
              <a:t>(</a:t>
            </a:r>
            <a:r>
              <a:rPr lang="zh-TW" altLang="en-US" dirty="0"/>
              <a:t>實驗前</a:t>
            </a:r>
            <a:r>
              <a:rPr lang="en-US" altLang="zh-TW" dirty="0"/>
              <a:t>)</a:t>
            </a:r>
            <a:r>
              <a:rPr lang="zh-TW" altLang="en-US" dirty="0"/>
              <a:t>              最終架構</a:t>
            </a:r>
            <a:r>
              <a:rPr lang="en-US" altLang="zh-TW" dirty="0"/>
              <a:t>(</a:t>
            </a:r>
            <a:r>
              <a:rPr lang="zh-TW" altLang="en-US" dirty="0"/>
              <a:t>實驗後</a:t>
            </a:r>
            <a:r>
              <a:rPr lang="en-US" altLang="zh-TW" dirty="0"/>
              <a:t>)</a:t>
            </a:r>
            <a:endParaRPr lang="zh-TW" altLang="en-US" dirty="0"/>
          </a:p>
        </p:txBody>
      </p:sp>
      <p:pic>
        <p:nvPicPr>
          <p:cNvPr id="5" name="圖片 4">
            <a:extLst>
              <a:ext uri="{FF2B5EF4-FFF2-40B4-BE49-F238E27FC236}">
                <a16:creationId xmlns:a16="http://schemas.microsoft.com/office/drawing/2014/main" id="{0668B7E7-0FFA-46D9-8825-15D7EFED138E}"/>
              </a:ext>
            </a:extLst>
          </p:cNvPr>
          <p:cNvPicPr>
            <a:picLocks noChangeAspect="1"/>
          </p:cNvPicPr>
          <p:nvPr/>
        </p:nvPicPr>
        <p:blipFill>
          <a:blip r:embed="rId4"/>
          <a:stretch>
            <a:fillRect/>
          </a:stretch>
        </p:blipFill>
        <p:spPr>
          <a:xfrm>
            <a:off x="8508553" y="3853906"/>
            <a:ext cx="635447" cy="606305"/>
          </a:xfrm>
          <a:prstGeom prst="rect">
            <a:avLst/>
          </a:prstGeom>
        </p:spPr>
      </p:pic>
    </p:spTree>
    <p:extLst>
      <p:ext uri="{BB962C8B-B14F-4D97-AF65-F5344CB8AC3E}">
        <p14:creationId xmlns:p14="http://schemas.microsoft.com/office/powerpoint/2010/main" val="47831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動態信任是使用表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的第</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“我信任自動駕駛系統決策”</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以調查每個場景後當前駕駛員的信任</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Seppelt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Lee, 2019)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自變項</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駕駛員的信任</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高組、低組</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 時間點</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初始、事件</a:t>
            </a:r>
            <a:r>
              <a:rPr lang="en-US" altLang="zh-TW" sz="1700" dirty="0">
                <a:latin typeface="微軟正黑體" panose="020B0604030504040204" pitchFamily="34" charset="-120"/>
                <a:ea typeface="微軟正黑體" panose="020B0604030504040204" pitchFamily="34" charset="-120"/>
              </a:rPr>
              <a:t>1</a:t>
            </a:r>
            <a:r>
              <a:rPr lang="zh-TW" altLang="en-US" sz="1700" dirty="0">
                <a:latin typeface="微軟正黑體" panose="020B0604030504040204" pitchFamily="34" charset="-120"/>
                <a:ea typeface="微軟正黑體" panose="020B0604030504040204" pitchFamily="34" charset="-120"/>
              </a:rPr>
              <a:t>、事件</a:t>
            </a:r>
            <a:r>
              <a:rPr lang="en-US" altLang="zh-TW" sz="1700" dirty="0">
                <a:latin typeface="微軟正黑體" panose="020B0604030504040204" pitchFamily="34" charset="-120"/>
                <a:ea typeface="微軟正黑體" panose="020B0604030504040204" pitchFamily="34" charset="-120"/>
              </a:rPr>
              <a:t>2</a:t>
            </a:r>
            <a:r>
              <a:rPr lang="zh-TW" altLang="en-US" sz="1700" dirty="0">
                <a:latin typeface="微軟正黑體" panose="020B0604030504040204" pitchFamily="34" charset="-120"/>
                <a:ea typeface="微軟正黑體" panose="020B0604030504040204" pitchFamily="34" charset="-120"/>
              </a:rPr>
              <a:t>、最終</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 場景順序</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先卡車、先角錐</a:t>
            </a:r>
            <a:r>
              <a:rPr lang="en-US" altLang="zh-TW" sz="1700"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信任、掃視次數、掃視持續時間和 </a:t>
            </a:r>
            <a:r>
              <a:rPr lang="en-US" altLang="zh-TW" sz="1700" dirty="0">
                <a:latin typeface="微軟正黑體" panose="020B0604030504040204" pitchFamily="34" charset="-120"/>
                <a:ea typeface="微軟正黑體" panose="020B0604030504040204" pitchFamily="34" charset="-120"/>
              </a:rPr>
              <a:t>NDRA </a:t>
            </a:r>
            <a:r>
              <a:rPr lang="zh-TW" altLang="en-US" sz="1700" dirty="0">
                <a:latin typeface="微軟正黑體" panose="020B0604030504040204" pitchFamily="34" charset="-120"/>
                <a:ea typeface="微軟正黑體" panose="020B0604030504040204" pitchFamily="34" charset="-120"/>
              </a:rPr>
              <a:t>使用頻率。</a:t>
            </a:r>
            <a:endParaRPr lang="en-US" altLang="zh-TW" sz="1700" dirty="0">
              <a:latin typeface="微軟正黑體" panose="020B0604030504040204" pitchFamily="34" charset="-120"/>
              <a:ea typeface="微軟正黑體" panose="020B0604030504040204" pitchFamily="34" charset="-120"/>
            </a:endParaRPr>
          </a:p>
          <a:p>
            <a:pPr lvl="2"/>
            <a:r>
              <a:rPr lang="zh-TW" altLang="en-US" sz="1600" dirty="0">
                <a:latin typeface="微軟正黑體" panose="020B0604030504040204" pitchFamily="34" charset="-120"/>
                <a:ea typeface="微軟正黑體" panose="020B0604030504040204" pitchFamily="34" charset="-120"/>
              </a:rPr>
              <a:t>視線指向 “道路”、“後視鏡”、“</a:t>
            </a:r>
            <a:r>
              <a:rPr lang="en-US" altLang="zh-TW" sz="1600" dirty="0">
                <a:latin typeface="微軟正黑體" panose="020B0604030504040204" pitchFamily="34" charset="-120"/>
                <a:ea typeface="微軟正黑體" panose="020B0604030504040204" pitchFamily="34" charset="-120"/>
              </a:rPr>
              <a:t>HMI</a:t>
            </a:r>
            <a:r>
              <a:rPr lang="zh-TW" altLang="en-US" sz="1600" dirty="0">
                <a:latin typeface="微軟正黑體" panose="020B0604030504040204" pitchFamily="34" charset="-120"/>
                <a:ea typeface="微軟正黑體" panose="020B0604030504040204" pitchFamily="34" charset="-120"/>
              </a:rPr>
              <a:t>”和“儀表板”為“駕駛環境”類別進行分析。</a:t>
            </a:r>
            <a:endParaRPr lang="en-US" altLang="zh-TW" sz="1600" dirty="0">
              <a:latin typeface="微軟正黑體" panose="020B0604030504040204" pitchFamily="34" charset="-120"/>
              <a:ea typeface="微軟正黑體" panose="020B0604030504040204" pitchFamily="34" charset="-120"/>
            </a:endParaRPr>
          </a:p>
          <a:p>
            <a:pPr lvl="2"/>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NDRA”</a:t>
            </a:r>
            <a:r>
              <a:rPr lang="zh-TW" altLang="en-US" sz="1600" dirty="0">
                <a:latin typeface="微軟正黑體" panose="020B0604030504040204" pitchFamily="34" charset="-120"/>
                <a:ea typeface="微軟正黑體" panose="020B0604030504040204" pitchFamily="34" charset="-120"/>
              </a:rPr>
              <a:t>和“</a:t>
            </a:r>
            <a:r>
              <a:rPr lang="en-US" altLang="zh-TW" sz="1600" dirty="0">
                <a:latin typeface="微軟正黑體" panose="020B0604030504040204" pitchFamily="34" charset="-120"/>
                <a:ea typeface="微軟正黑體" panose="020B0604030504040204" pitchFamily="34" charset="-120"/>
              </a:rPr>
              <a:t>Android™ </a:t>
            </a:r>
            <a:r>
              <a:rPr lang="zh-TW" altLang="en-US" sz="1600" dirty="0">
                <a:latin typeface="微軟正黑體" panose="020B0604030504040204" pitchFamily="34" charset="-120"/>
                <a:ea typeface="微軟正黑體" panose="020B0604030504040204" pitchFamily="34" charset="-120"/>
              </a:rPr>
              <a:t>平板電腦”被歸入“</a:t>
            </a:r>
            <a:r>
              <a:rPr lang="en-US" altLang="zh-TW" sz="1600" dirty="0">
                <a:latin typeface="微軟正黑體" panose="020B0604030504040204" pitchFamily="34" charset="-120"/>
                <a:ea typeface="微軟正黑體" panose="020B0604030504040204" pitchFamily="34" charset="-120"/>
              </a:rPr>
              <a:t>NDRA”</a:t>
            </a:r>
            <a:r>
              <a:rPr lang="zh-TW" altLang="en-US" sz="1600" dirty="0">
                <a:latin typeface="微軟正黑體" panose="020B0604030504040204" pitchFamily="34" charset="-120"/>
                <a:ea typeface="微軟正黑體" panose="020B0604030504040204" pitchFamily="34" charset="-120"/>
              </a:rPr>
              <a:t>類別。</a:t>
            </a:r>
            <a:endParaRPr lang="en-US" altLang="zh-TW" sz="1600" dirty="0">
              <a:latin typeface="微軟正黑體" panose="020B0604030504040204" pitchFamily="34" charset="-120"/>
              <a:ea typeface="微軟正黑體" panose="020B0604030504040204" pitchFamily="34" charset="-120"/>
            </a:endParaRPr>
          </a:p>
          <a:p>
            <a:pPr marL="558800" lvl="1" indent="0">
              <a:buNone/>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477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a:buNone/>
            </a:pP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透過問卷分數將受測者分成兩群。</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受測者抵達</a:t>
            </a:r>
            <a:r>
              <a:rPr lang="en-US" altLang="zh-TW" dirty="0">
                <a:latin typeface="微軟正黑體" panose="020B0604030504040204" pitchFamily="34" charset="-120"/>
                <a:ea typeface="微軟正黑體" panose="020B0604030504040204" pitchFamily="34" charset="-120"/>
              </a:rPr>
              <a:t>VEDECOM Institute</a:t>
            </a:r>
            <a:r>
              <a:rPr lang="zh-TW" altLang="en-US" dirty="0">
                <a:latin typeface="微軟正黑體" panose="020B0604030504040204" pitchFamily="34" charset="-120"/>
                <a:ea typeface="微軟正黑體" panose="020B0604030504040204" pitchFamily="34" charset="-120"/>
              </a:rPr>
              <a:t>並簽署同意書。練習了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分鐘，以熟悉駕駛模擬器和自動駕駛。</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在實驗前完成初始信任量表。</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開始駕駛模擬</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實驗中會在兩次事件後填寫動態信任輛表。</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實驗完成後填寫最終信任量表。</a:t>
            </a:r>
          </a:p>
        </p:txBody>
      </p:sp>
    </p:spTree>
    <p:extLst>
      <p:ext uri="{BB962C8B-B14F-4D97-AF65-F5344CB8AC3E}">
        <p14:creationId xmlns:p14="http://schemas.microsoft.com/office/powerpoint/2010/main" val="53322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393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4278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進行雙向混合設計 </a:t>
            </a:r>
            <a:r>
              <a:rPr lang="en-US" altLang="zh-TW" dirty="0">
                <a:latin typeface="微軟正黑體" panose="020B0604030504040204" pitchFamily="34" charset="-120"/>
                <a:ea typeface="微軟正黑體" panose="020B0604030504040204" pitchFamily="34" charset="-120"/>
              </a:rPr>
              <a:t>ANOVA(2</a:t>
            </a:r>
            <a:r>
              <a:rPr lang="zh-TW" altLang="en-US" dirty="0">
                <a:latin typeface="微軟正黑體" panose="020B0604030504040204" pitchFamily="34" charset="-120"/>
                <a:ea typeface="微軟正黑體" panose="020B0604030504040204" pitchFamily="34" charset="-120"/>
              </a:rPr>
              <a:t>組 </a:t>
            </a:r>
            <a:r>
              <a:rPr lang="en-US" altLang="zh-TW" dirty="0">
                <a:latin typeface="微軟正黑體" panose="020B0604030504040204" pitchFamily="34" charset="-120"/>
                <a:ea typeface="微軟正黑體" panose="020B0604030504040204" pitchFamily="34" charset="-120"/>
              </a:rPr>
              <a:t>× 2</a:t>
            </a:r>
            <a:r>
              <a:rPr lang="zh-TW" altLang="en-US" dirty="0">
                <a:latin typeface="微軟正黑體" panose="020B0604030504040204" pitchFamily="34" charset="-120"/>
                <a:ea typeface="微軟正黑體" panose="020B0604030504040204" pitchFamily="34" charset="-120"/>
              </a:rPr>
              <a:t>時間</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在信任當中，組的主效應有顯著影響</a:t>
            </a:r>
            <a:r>
              <a:rPr lang="en-US" altLang="zh-TW" sz="1600" i="1" dirty="0">
                <a:latin typeface="微軟正黑體" panose="020B0604030504040204" pitchFamily="34" charset="-120"/>
                <a:ea typeface="微軟正黑體" panose="020B0604030504040204" pitchFamily="34" charset="-120"/>
              </a:rPr>
              <a:t>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 38) = 81.5, </a:t>
            </a:r>
            <a:r>
              <a:rPr lang="en-US" altLang="zh-TW" sz="1600" i="1" dirty="0">
                <a:latin typeface="微軟正黑體" panose="020B0604030504040204" pitchFamily="34" charset="-120"/>
                <a:ea typeface="微軟正黑體" panose="020B0604030504040204" pitchFamily="34" charset="-120"/>
              </a:rPr>
              <a:t>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&lt;.001</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時間的主效應有顯著影響</a:t>
            </a:r>
            <a:r>
              <a:rPr lang="en-US" altLang="zh-TW" sz="1600" dirty="0">
                <a:latin typeface="微軟正黑體" panose="020B0604030504040204" pitchFamily="34" charset="-120"/>
                <a:ea typeface="微軟正黑體" panose="020B0604030504040204" pitchFamily="34" charset="-120"/>
              </a:rPr>
              <a:t> </a:t>
            </a:r>
            <a:r>
              <a:rPr lang="en-US" altLang="zh-TW" sz="1600" i="1" dirty="0">
                <a:latin typeface="微軟正黑體" panose="020B0604030504040204" pitchFamily="34" charset="-120"/>
                <a:ea typeface="微軟正黑體" panose="020B0604030504040204" pitchFamily="34" charset="-120"/>
              </a:rPr>
              <a:t>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 38) = 12.3, </a:t>
            </a:r>
            <a:r>
              <a:rPr lang="en-US" altLang="zh-TW" sz="1600" i="1" dirty="0">
                <a:latin typeface="微軟正黑體" panose="020B0604030504040204" pitchFamily="34" charset="-120"/>
                <a:ea typeface="微軟正黑體" panose="020B0604030504040204" pitchFamily="34" charset="-120"/>
              </a:rPr>
              <a:t>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&lt;.001</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交互作用也很顯著，</a:t>
            </a:r>
            <a:r>
              <a:rPr lang="en-US" altLang="zh-TW" sz="1600" i="1" dirty="0">
                <a:latin typeface="微軟正黑體" panose="020B0604030504040204" pitchFamily="34" charset="-120"/>
                <a:ea typeface="微軟正黑體" panose="020B0604030504040204" pitchFamily="34" charset="-120"/>
              </a:rPr>
              <a:t>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 38) = 8.21, </a:t>
            </a:r>
            <a:r>
              <a:rPr lang="en-US" altLang="zh-TW" sz="1600" i="1" dirty="0">
                <a:latin typeface="微軟正黑體" panose="020B0604030504040204" pitchFamily="34" charset="-120"/>
                <a:ea typeface="微軟正黑體" panose="020B0604030504040204" pitchFamily="34" charset="-120"/>
              </a:rPr>
              <a:t>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&lt;.01</a:t>
            </a:r>
            <a:r>
              <a:rPr lang="zh-TW" altLang="en-US" sz="1600" dirty="0">
                <a:latin typeface="微軟正黑體" panose="020B0604030504040204" pitchFamily="34" charset="-120"/>
                <a:ea typeface="微軟正黑體" panose="020B0604030504040204" pitchFamily="34" charset="-120"/>
              </a:rPr>
              <a:t>。</a:t>
            </a:r>
          </a:p>
        </p:txBody>
      </p:sp>
      <p:pic>
        <p:nvPicPr>
          <p:cNvPr id="21" name="Picture 2" descr="https://ars.els-cdn.com/content/image/1-s2.0-S1369847822000249-gr3.jpg">
            <a:extLst>
              <a:ext uri="{FF2B5EF4-FFF2-40B4-BE49-F238E27FC236}">
                <a16:creationId xmlns:a16="http://schemas.microsoft.com/office/drawing/2014/main" id="{EDA1F85D-D1F7-4D44-94CE-1909F9FF2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451" y="1808206"/>
            <a:ext cx="3356149" cy="219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2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1" name="內容版面配置區 2">
            <a:extLst>
              <a:ext uri="{FF2B5EF4-FFF2-40B4-BE49-F238E27FC236}">
                <a16:creationId xmlns:a16="http://schemas.microsoft.com/office/drawing/2014/main" id="{35189EFD-931C-42AC-ADBF-75F753D362B7}"/>
              </a:ext>
            </a:extLst>
          </p:cNvPr>
          <p:cNvSpPr txBox="1">
            <a:spLocks/>
          </p:cNvSpPr>
          <p:nvPr/>
        </p:nvSpPr>
        <p:spPr>
          <a:xfrm>
            <a:off x="293683" y="1416005"/>
            <a:ext cx="4278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進行雙向混合設計 </a:t>
            </a:r>
            <a:r>
              <a:rPr lang="en-US" altLang="zh-TW" dirty="0">
                <a:latin typeface="微軟正黑體" panose="020B0604030504040204" pitchFamily="34" charset="-120"/>
                <a:ea typeface="微軟正黑體" panose="020B0604030504040204" pitchFamily="34" charset="-120"/>
              </a:rPr>
              <a:t>ANOVA(2</a:t>
            </a:r>
            <a:r>
              <a:rPr lang="zh-TW" altLang="en-US" dirty="0">
                <a:latin typeface="微軟正黑體" panose="020B0604030504040204" pitchFamily="34" charset="-120"/>
                <a:ea typeface="微軟正黑體" panose="020B0604030504040204" pitchFamily="34" charset="-120"/>
              </a:rPr>
              <a:t>組 </a:t>
            </a:r>
            <a:r>
              <a:rPr lang="en-US" altLang="zh-TW" dirty="0">
                <a:latin typeface="微軟正黑體" panose="020B0604030504040204" pitchFamily="34" charset="-120"/>
                <a:ea typeface="微軟正黑體" panose="020B0604030504040204" pitchFamily="34" charset="-120"/>
              </a:rPr>
              <a:t>× 4</a:t>
            </a:r>
            <a:r>
              <a:rPr lang="zh-TW" altLang="en-US" dirty="0">
                <a:latin typeface="微軟正黑體" panose="020B0604030504040204" pitchFamily="34" charset="-120"/>
                <a:ea typeface="微軟正黑體" panose="020B0604030504040204" pitchFamily="34" charset="-120"/>
              </a:rPr>
              <a:t>時間</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在信任當中，組的主效應有顯著影響</a:t>
            </a:r>
            <a:r>
              <a:rPr lang="en-US" altLang="zh-TW" sz="1700" i="1" dirty="0">
                <a:latin typeface="微軟正黑體" panose="020B0604030504040204" pitchFamily="34" charset="-120"/>
                <a:ea typeface="微軟正黑體" panose="020B0604030504040204" pitchFamily="34" charset="-120"/>
              </a:rPr>
              <a:t>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(1, 38) = 29.4, </a:t>
            </a:r>
            <a:r>
              <a:rPr lang="en-US" altLang="zh-TW" sz="1700" i="1" dirty="0">
                <a:latin typeface="微軟正黑體" panose="020B0604030504040204" pitchFamily="34" charset="-120"/>
                <a:ea typeface="微軟正黑體" panose="020B0604030504040204" pitchFamily="34" charset="-120"/>
              </a:rPr>
              <a:t>p</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&lt;.001 </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時間的主效應有顯著影響</a:t>
            </a:r>
            <a:r>
              <a:rPr lang="en-US" altLang="zh-TW" sz="1700" dirty="0">
                <a:latin typeface="微軟正黑體" panose="020B0604030504040204" pitchFamily="34" charset="-120"/>
                <a:ea typeface="微軟正黑體" panose="020B0604030504040204" pitchFamily="34" charset="-120"/>
              </a:rPr>
              <a:t> </a:t>
            </a:r>
            <a:r>
              <a:rPr lang="en-US" altLang="zh-TW" sz="1700" i="1" dirty="0">
                <a:latin typeface="微軟正黑體" panose="020B0604030504040204" pitchFamily="34" charset="-120"/>
                <a:ea typeface="微軟正黑體" panose="020B0604030504040204" pitchFamily="34" charset="-120"/>
              </a:rPr>
              <a:t> 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(3, 114) = 4.66, </a:t>
            </a:r>
            <a:r>
              <a:rPr lang="en-US" altLang="zh-TW" sz="1700" i="1" dirty="0">
                <a:latin typeface="微軟正黑體" panose="020B0604030504040204" pitchFamily="34" charset="-120"/>
                <a:ea typeface="微軟正黑體" panose="020B0604030504040204" pitchFamily="34" charset="-120"/>
              </a:rPr>
              <a:t>p</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&lt;.01 </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交互作用不顯著，</a:t>
            </a:r>
            <a:r>
              <a:rPr lang="en-US" altLang="zh-TW" sz="1700" i="1" dirty="0">
                <a:latin typeface="微軟正黑體" panose="020B0604030504040204" pitchFamily="34" charset="-120"/>
                <a:ea typeface="微軟正黑體" panose="020B0604030504040204" pitchFamily="34" charset="-120"/>
              </a:rPr>
              <a:t>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(1, 38) = 8.21, </a:t>
            </a:r>
            <a:r>
              <a:rPr lang="en-US" altLang="zh-TW" sz="1700" i="1" dirty="0">
                <a:latin typeface="微軟正黑體" panose="020B0604030504040204" pitchFamily="34" charset="-120"/>
                <a:ea typeface="微軟正黑體" panose="020B0604030504040204" pitchFamily="34" charset="-120"/>
              </a:rPr>
              <a:t>p</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&lt;.01</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事後檢定中</a:t>
            </a:r>
            <a:endParaRPr lang="en-US" altLang="zh-TW"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初始與最終有顯著差異 </a:t>
            </a:r>
            <a:r>
              <a:rPr lang="en-US" altLang="zh-TW" sz="1700" dirty="0">
                <a:latin typeface="微軟正黑體" panose="020B0604030504040204" pitchFamily="34" charset="-120"/>
                <a:ea typeface="微軟正黑體" panose="020B0604030504040204" pitchFamily="34" charset="-120"/>
              </a:rPr>
              <a:t>( </a:t>
            </a:r>
            <a:r>
              <a:rPr lang="en-US" altLang="zh-TW" sz="1700" i="1" dirty="0">
                <a:latin typeface="微軟正黑體" panose="020B0604030504040204" pitchFamily="34" charset="-120"/>
                <a:ea typeface="微軟正黑體" panose="020B0604030504040204" pitchFamily="34" charset="-120"/>
              </a:rPr>
              <a:t>p</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&lt;.001)</a:t>
            </a:r>
            <a:r>
              <a:rPr lang="zh-TW" altLang="en-US" sz="1700" dirty="0">
                <a:latin typeface="微軟正黑體" panose="020B0604030504040204" pitchFamily="34" charset="-120"/>
                <a:ea typeface="微軟正黑體" panose="020B0604030504040204" pitchFamily="34" charset="-120"/>
              </a:rPr>
              <a:t>，其他則無。</a:t>
            </a:r>
          </a:p>
        </p:txBody>
      </p:sp>
      <p:pic>
        <p:nvPicPr>
          <p:cNvPr id="22" name="Picture 2" descr="https://ars.els-cdn.com/content/image/1-s2.0-S1369847822000249-gr4.jpg">
            <a:extLst>
              <a:ext uri="{FF2B5EF4-FFF2-40B4-BE49-F238E27FC236}">
                <a16:creationId xmlns:a16="http://schemas.microsoft.com/office/drawing/2014/main" id="{4DFD9037-1B20-46A4-857F-4912E82DC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705" y="1612127"/>
            <a:ext cx="3749039" cy="279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4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5041991"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種情景的信任差異 </a:t>
            </a:r>
            <a:r>
              <a:rPr lang="en-US" altLang="zh-TW" dirty="0">
                <a:latin typeface="微軟正黑體" panose="020B0604030504040204" pitchFamily="34" charset="-120"/>
                <a:ea typeface="微軟正黑體" panose="020B0604030504040204" pitchFamily="34" charset="-120"/>
              </a:rPr>
              <a:t>:</a:t>
            </a:r>
          </a:p>
          <a:p>
            <a:pPr lvl="1"/>
            <a:r>
              <a:rPr lang="en-US" altLang="zh-TW" sz="1600" dirty="0">
                <a:latin typeface="微軟正黑體" panose="020B0604030504040204" pitchFamily="34" charset="-120"/>
                <a:ea typeface="微軟正黑體" panose="020B0604030504040204" pitchFamily="34" charset="-120"/>
              </a:rPr>
              <a:t>62.5% </a:t>
            </a:r>
            <a:r>
              <a:rPr lang="zh-TW" altLang="en-US" sz="1600" dirty="0">
                <a:latin typeface="微軟正黑體" panose="020B0604030504040204" pitchFamily="34" charset="-120"/>
                <a:ea typeface="微軟正黑體" panose="020B0604030504040204" pitchFamily="34" charset="-120"/>
              </a:rPr>
              <a:t>的受測者認為</a:t>
            </a:r>
            <a:r>
              <a:rPr lang="zh-TW" altLang="en-US" sz="1600" i="1" dirty="0">
                <a:latin typeface="微軟正黑體" panose="020B0604030504040204" pitchFamily="34" charset="-120"/>
                <a:ea typeface="微軟正黑體" panose="020B0604030504040204" pitchFamily="34" charset="-120"/>
              </a:rPr>
              <a:t>卡車</a:t>
            </a:r>
            <a:r>
              <a:rPr lang="zh-TW" altLang="en-US" sz="1600" dirty="0">
                <a:latin typeface="微軟正黑體" panose="020B0604030504040204" pitchFamily="34" charset="-120"/>
                <a:ea typeface="微軟正黑體" panose="020B0604030504040204" pitchFamily="34" charset="-120"/>
              </a:rPr>
              <a:t>情景更為關鍵，</a:t>
            </a:r>
            <a:r>
              <a:rPr lang="en-US" altLang="zh-TW" sz="1600" dirty="0">
                <a:latin typeface="微軟正黑體" panose="020B0604030504040204" pitchFamily="34" charset="-120"/>
                <a:ea typeface="微軟正黑體" panose="020B0604030504040204" pitchFamily="34" charset="-120"/>
              </a:rPr>
              <a:t>20%</a:t>
            </a:r>
            <a:r>
              <a:rPr lang="zh-TW" altLang="en-US" sz="1600" dirty="0">
                <a:latin typeface="微軟正黑體" panose="020B0604030504040204" pitchFamily="34" charset="-120"/>
                <a:ea typeface="微軟正黑體" panose="020B0604030504040204" pitchFamily="34" charset="-120"/>
              </a:rPr>
              <a:t>的</a:t>
            </a:r>
            <a:r>
              <a:rPr lang="zh-TW" altLang="en-US" sz="1600" i="1" dirty="0">
                <a:latin typeface="微軟正黑體" panose="020B0604030504040204" pitchFamily="34" charset="-120"/>
                <a:ea typeface="微軟正黑體" panose="020B0604030504040204" pitchFamily="34" charset="-120"/>
              </a:rPr>
              <a:t>道路施工</a:t>
            </a:r>
            <a:r>
              <a:rPr lang="zh-TW" altLang="en-US" sz="1600" dirty="0">
                <a:latin typeface="微軟正黑體" panose="020B0604030504040204" pitchFamily="34" charset="-120"/>
                <a:ea typeface="微軟正黑體" panose="020B0604030504040204" pitchFamily="34" charset="-120"/>
              </a:rPr>
              <a:t>情景，</a:t>
            </a:r>
            <a:r>
              <a:rPr lang="en-US" altLang="zh-TW" sz="1600" dirty="0">
                <a:latin typeface="微軟正黑體" panose="020B0604030504040204" pitchFamily="34" charset="-120"/>
                <a:ea typeface="微軟正黑體" panose="020B0604030504040204" pitchFamily="34" charset="-120"/>
              </a:rPr>
              <a:t>17.5% </a:t>
            </a:r>
            <a:r>
              <a:rPr lang="zh-TW" altLang="en-US" sz="1600" dirty="0">
                <a:latin typeface="微軟正黑體" panose="020B0604030504040204" pitchFamily="34" charset="-120"/>
                <a:ea typeface="微軟正黑體" panose="020B0604030504040204" pitchFamily="34" charset="-120"/>
              </a:rPr>
              <a:t>的人認為沒有任何差異</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情景類型有顯著影響，</a:t>
            </a:r>
            <a:r>
              <a:rPr lang="en-US" altLang="zh-TW" sz="1600" i="1" dirty="0">
                <a:latin typeface="微軟正黑體" panose="020B0604030504040204" pitchFamily="34" charset="-120"/>
                <a:ea typeface="微軟正黑體" panose="020B0604030504040204" pitchFamily="34" charset="-120"/>
              </a:rPr>
              <a:t>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 38) = 11.86, </a:t>
            </a:r>
            <a:r>
              <a:rPr lang="en-US" altLang="zh-TW" sz="1600" i="1" dirty="0">
                <a:latin typeface="微軟正黑體" panose="020B0604030504040204" pitchFamily="34" charset="-120"/>
                <a:ea typeface="微軟正黑體" panose="020B0604030504040204" pitchFamily="34" charset="-120"/>
              </a:rPr>
              <a:t>p &lt;. </a:t>
            </a:r>
            <a:r>
              <a:rPr lang="en-US" altLang="zh-TW" sz="1600" dirty="0">
                <a:latin typeface="微軟正黑體" panose="020B0604030504040204" pitchFamily="34" charset="-120"/>
                <a:ea typeface="微軟正黑體" panose="020B0604030504040204" pitchFamily="34" charset="-120"/>
              </a:rPr>
              <a:t>001</a:t>
            </a:r>
            <a:r>
              <a:rPr lang="zh-TW" altLang="en-US" sz="1600" dirty="0">
                <a:latin typeface="微軟正黑體" panose="020B0604030504040204" pitchFamily="34" charset="-120"/>
                <a:ea typeface="微軟正黑體" panose="020B0604030504040204" pitchFamily="34" charset="-120"/>
              </a:rPr>
              <a:t>。</a:t>
            </a:r>
          </a:p>
        </p:txBody>
      </p:sp>
      <p:pic>
        <p:nvPicPr>
          <p:cNvPr id="21" name="Picture 2" descr="https://ars.els-cdn.com/content/image/1-s2.0-S1369847822000249-gr5.jpg">
            <a:extLst>
              <a:ext uri="{FF2B5EF4-FFF2-40B4-BE49-F238E27FC236}">
                <a16:creationId xmlns:a16="http://schemas.microsoft.com/office/drawing/2014/main" id="{203E884B-036D-4E80-B62D-388C2E8C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030" y="1656716"/>
            <a:ext cx="3503970" cy="272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04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5021895"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三因子混合設計 </a:t>
            </a:r>
            <a:r>
              <a:rPr lang="en-US" altLang="zh-TW" dirty="0">
                <a:latin typeface="微軟正黑體" panose="020B0604030504040204" pitchFamily="34" charset="-120"/>
                <a:ea typeface="微軟正黑體" panose="020B0604030504040204" pitchFamily="34" charset="-120"/>
              </a:rPr>
              <a:t>ANOVA(</a:t>
            </a:r>
            <a:r>
              <a:rPr lang="zh-TW" altLang="en-US" dirty="0">
                <a:latin typeface="微軟正黑體" panose="020B0604030504040204" pitchFamily="34" charset="-120"/>
                <a:ea typeface="微軟正黑體" panose="020B0604030504040204" pitchFamily="34" charset="-120"/>
              </a:rPr>
              <a:t>組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時間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場景順序</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組的主效應顯著</a:t>
            </a:r>
            <a:r>
              <a:rPr lang="en-US" altLang="zh-TW" sz="1700" i="1" dirty="0">
                <a:latin typeface="微軟正黑體" panose="020B0604030504040204" pitchFamily="34" charset="-120"/>
                <a:ea typeface="微軟正黑體" panose="020B0604030504040204" pitchFamily="34" charset="-120"/>
              </a:rPr>
              <a:t>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(1, 36) = 29.2, </a:t>
            </a:r>
            <a:r>
              <a:rPr lang="en-US" altLang="zh-TW" sz="1700" i="1" dirty="0">
                <a:latin typeface="微軟正黑體" panose="020B0604030504040204" pitchFamily="34" charset="-120"/>
                <a:ea typeface="微軟正黑體" panose="020B0604030504040204" pitchFamily="34" charset="-120"/>
              </a:rPr>
              <a:t>p &lt;. </a:t>
            </a:r>
            <a:r>
              <a:rPr lang="en-US" altLang="zh-TW" sz="1700" dirty="0">
                <a:latin typeface="微軟正黑體" panose="020B0604030504040204" pitchFamily="34" charset="-120"/>
                <a:ea typeface="微軟正黑體" panose="020B0604030504040204" pitchFamily="34" charset="-120"/>
              </a:rPr>
              <a:t>001</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時間的主效應顯著</a:t>
            </a:r>
            <a:r>
              <a:rPr lang="en-US" altLang="zh-TW" sz="1700" i="1" dirty="0">
                <a:latin typeface="微軟正黑體" panose="020B0604030504040204" pitchFamily="34" charset="-120"/>
                <a:ea typeface="微軟正黑體" panose="020B0604030504040204" pitchFamily="34" charset="-120"/>
              </a:rPr>
              <a:t>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(3, 108) = 5.75, </a:t>
            </a:r>
            <a:r>
              <a:rPr lang="en-US" altLang="zh-TW" sz="1700" i="1" dirty="0">
                <a:latin typeface="微軟正黑體" panose="020B0604030504040204" pitchFamily="34" charset="-120"/>
                <a:ea typeface="微軟正黑體" panose="020B0604030504040204" pitchFamily="34" charset="-120"/>
              </a:rPr>
              <a:t>p &lt;. </a:t>
            </a:r>
            <a:r>
              <a:rPr lang="en-US" altLang="zh-TW" sz="1700" dirty="0">
                <a:latin typeface="微軟正黑體" panose="020B0604030504040204" pitchFamily="34" charset="-120"/>
                <a:ea typeface="微軟正黑體" panose="020B0604030504040204" pitchFamily="34" charset="-120"/>
              </a:rPr>
              <a:t>001</a:t>
            </a:r>
          </a:p>
          <a:p>
            <a:pPr lvl="1"/>
            <a:r>
              <a:rPr lang="zh-TW" altLang="en-US" sz="1700" dirty="0">
                <a:latin typeface="微軟正黑體" panose="020B0604030504040204" pitchFamily="34" charset="-120"/>
                <a:ea typeface="微軟正黑體" panose="020B0604030504040204" pitchFamily="34" charset="-120"/>
              </a:rPr>
              <a:t>場景順序主效應不顯著</a:t>
            </a:r>
            <a:r>
              <a:rPr lang="en-US" altLang="zh-TW" sz="1700" i="1" dirty="0">
                <a:latin typeface="微軟正黑體" panose="020B0604030504040204" pitchFamily="34" charset="-120"/>
                <a:ea typeface="微軟正黑體" panose="020B0604030504040204" pitchFamily="34" charset="-120"/>
              </a:rPr>
              <a:t>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(1, 36) = 0.044, </a:t>
            </a:r>
            <a:r>
              <a:rPr lang="en-US" altLang="zh-TW" sz="1700" i="1" dirty="0">
                <a:latin typeface="微軟正黑體" panose="020B0604030504040204" pitchFamily="34" charset="-120"/>
                <a:ea typeface="微軟正黑體" panose="020B0604030504040204" pitchFamily="34" charset="-120"/>
              </a:rPr>
              <a:t>p &gt;. </a:t>
            </a:r>
            <a:r>
              <a:rPr lang="en-US" altLang="zh-TW" sz="1700" dirty="0">
                <a:latin typeface="微軟正黑體" panose="020B0604030504040204" pitchFamily="34" charset="-120"/>
                <a:ea typeface="微軟正黑體" panose="020B0604030504040204" pitchFamily="34" charset="-120"/>
              </a:rPr>
              <a:t>05</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情景順序與時間的交互作用顯著，</a:t>
            </a:r>
            <a:r>
              <a:rPr lang="en-US" altLang="zh-TW" sz="1700" i="1" dirty="0">
                <a:latin typeface="微軟正黑體" panose="020B0604030504040204" pitchFamily="34" charset="-120"/>
                <a:ea typeface="微軟正黑體" panose="020B0604030504040204" pitchFamily="34" charset="-120"/>
              </a:rPr>
              <a:t>F</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(3, 108) = 8.73, </a:t>
            </a:r>
            <a:r>
              <a:rPr lang="en-US" altLang="zh-TW" sz="1700" i="1" dirty="0">
                <a:latin typeface="微軟正黑體" panose="020B0604030504040204" pitchFamily="34" charset="-120"/>
                <a:ea typeface="微軟正黑體" panose="020B0604030504040204" pitchFamily="34" charset="-120"/>
              </a:rPr>
              <a:t>p &lt;. </a:t>
            </a:r>
            <a:r>
              <a:rPr lang="en-US" altLang="zh-TW" sz="1700" dirty="0">
                <a:latin typeface="微軟正黑體" panose="020B0604030504040204" pitchFamily="34" charset="-120"/>
                <a:ea typeface="微軟正黑體" panose="020B0604030504040204" pitchFamily="34" charset="-120"/>
              </a:rPr>
              <a:t>001</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pPr lvl="1"/>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1" name="Picture 2" descr="https://ars.els-cdn.com/content/image/1-s2.0-S1369847822000249-gr6.jpg">
            <a:extLst>
              <a:ext uri="{FF2B5EF4-FFF2-40B4-BE49-F238E27FC236}">
                <a16:creationId xmlns:a16="http://schemas.microsoft.com/office/drawing/2014/main" id="{CF233676-614D-4F33-AA8C-25392A9B1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578" y="1660356"/>
            <a:ext cx="3750008" cy="237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905772"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使用獨立樣本</a:t>
            </a:r>
            <a:r>
              <a:rPr lang="en-US" altLang="zh-TW" dirty="0">
                <a:latin typeface="微軟正黑體" panose="020B0604030504040204" pitchFamily="34" charset="-120"/>
                <a:ea typeface="微軟正黑體" panose="020B0604030504040204" pitchFamily="34" charset="-120"/>
              </a:rPr>
              <a:t>t</a:t>
            </a:r>
            <a:r>
              <a:rPr lang="zh-TW" altLang="en-US" dirty="0">
                <a:latin typeface="微軟正黑體" panose="020B0604030504040204" pitchFamily="34" charset="-120"/>
                <a:ea typeface="微軟正黑體" panose="020B0604030504040204" pitchFamily="34" charset="-120"/>
              </a:rPr>
              <a:t>檢定分析視覺行為</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掃視次數中，駕駛期在</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駕駛環境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差異顯著</a:t>
            </a:r>
            <a:r>
              <a:rPr lang="en-US" altLang="zh-TW" sz="1600" i="1" dirty="0">
                <a:latin typeface="微軟正黑體" panose="020B0604030504040204" pitchFamily="34" charset="-120"/>
                <a:ea typeface="微軟正黑體" panose="020B0604030504040204" pitchFamily="34" charset="-120"/>
              </a:rPr>
              <a:t>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 72) = 18.6</a:t>
            </a:r>
            <a:r>
              <a:rPr lang="zh-TW" altLang="en-US" sz="1600" dirty="0">
                <a:latin typeface="微軟正黑體" panose="020B0604030504040204" pitchFamily="34" charset="-120"/>
                <a:ea typeface="微軟正黑體" panose="020B0604030504040204" pitchFamily="34" charset="-120"/>
              </a:rPr>
              <a:t>，</a:t>
            </a:r>
            <a:r>
              <a:rPr lang="en-US" altLang="zh-TW" sz="1600" i="1" dirty="0">
                <a:latin typeface="微軟正黑體" panose="020B0604030504040204" pitchFamily="34" charset="-120"/>
                <a:ea typeface="微軟正黑體" panose="020B0604030504040204" pitchFamily="34" charset="-120"/>
              </a:rPr>
              <a:t>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&lt;.001</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掃視次數中，駕駛期在</a:t>
            </a:r>
            <a:r>
              <a:rPr lang="en-US" altLang="zh-TW" sz="1600" dirty="0">
                <a:latin typeface="微軟正黑體" panose="020B0604030504040204" pitchFamily="34" charset="-120"/>
                <a:ea typeface="微軟正黑體" panose="020B0604030504040204" pitchFamily="34" charset="-120"/>
              </a:rPr>
              <a:t>” NDRT</a:t>
            </a:r>
            <a:r>
              <a:rPr lang="zh-TW" altLang="en-US" sz="1600" dirty="0">
                <a:latin typeface="微軟正黑體" panose="020B0604030504040204" pitchFamily="34" charset="-120"/>
                <a:ea typeface="微軟正黑體" panose="020B0604030504040204" pitchFamily="34" charset="-120"/>
              </a:rPr>
              <a:t>環境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差異顯著</a:t>
            </a:r>
            <a:r>
              <a:rPr lang="en-US" altLang="zh-TW" sz="1600" i="1" dirty="0">
                <a:latin typeface="微軟正黑體" panose="020B0604030504040204" pitchFamily="34" charset="-120"/>
                <a:ea typeface="微軟正黑體" panose="020B0604030504040204" pitchFamily="34" charset="-120"/>
              </a:rPr>
              <a:t>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 72) = 3.54</a:t>
            </a:r>
            <a:r>
              <a:rPr lang="zh-TW" altLang="en-US" sz="1600" dirty="0">
                <a:latin typeface="微軟正黑體" panose="020B0604030504040204" pitchFamily="34" charset="-120"/>
                <a:ea typeface="微軟正黑體" panose="020B0604030504040204" pitchFamily="34" charset="-120"/>
              </a:rPr>
              <a:t>，</a:t>
            </a:r>
            <a:r>
              <a:rPr lang="en-US" altLang="zh-TW" sz="1600" i="1" dirty="0">
                <a:latin typeface="微軟正黑體" panose="020B0604030504040204" pitchFamily="34" charset="-120"/>
                <a:ea typeface="微軟正黑體" panose="020B0604030504040204" pitchFamily="34" charset="-120"/>
              </a:rPr>
              <a:t>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&lt;.05 </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1" name="Picture 2" descr="https://ars.els-cdn.com/content/image/1-s2.0-S1369847822000249-gr7.jpg">
            <a:extLst>
              <a:ext uri="{FF2B5EF4-FFF2-40B4-BE49-F238E27FC236}">
                <a16:creationId xmlns:a16="http://schemas.microsoft.com/office/drawing/2014/main" id="{AE5A58FC-E170-4309-87FE-17764316B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005" y="2966935"/>
            <a:ext cx="1690558" cy="20023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ars.els-cdn.com/content/image/1-s2.0-S1369847822000249-gr8.jpg">
            <a:extLst>
              <a:ext uri="{FF2B5EF4-FFF2-40B4-BE49-F238E27FC236}">
                <a16:creationId xmlns:a16="http://schemas.microsoft.com/office/drawing/2014/main" id="{63764121-89A4-453A-95BA-61F850F79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930" y="2892597"/>
            <a:ext cx="2042097" cy="190170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769ED53F-D8BE-4E0B-AAF2-5867B4A5C98A}"/>
              </a:ext>
            </a:extLst>
          </p:cNvPr>
          <p:cNvSpPr/>
          <p:nvPr/>
        </p:nvSpPr>
        <p:spPr>
          <a:xfrm>
            <a:off x="6656695" y="3613616"/>
            <a:ext cx="1377300" cy="307777"/>
          </a:xfrm>
          <a:prstGeom prst="rect">
            <a:avLst/>
          </a:prstGeom>
        </p:spPr>
        <p:txBody>
          <a:bodyPr wrap="none">
            <a:spAutoFit/>
          </a:bodyPr>
          <a:lstStyle/>
          <a:p>
            <a:r>
              <a:rPr lang="zh-TW" altLang="en-US" dirty="0"/>
              <a:t>駕駛期</a:t>
            </a:r>
            <a:r>
              <a:rPr lang="en-US" altLang="zh-TW" dirty="0"/>
              <a:t>(p1~p3)</a:t>
            </a:r>
            <a:r>
              <a:rPr lang="en-US" altLang="zh-TW" baseline="-25000" dirty="0"/>
              <a:t> </a:t>
            </a:r>
            <a:endParaRPr lang="zh-TW" altLang="en-US" dirty="0"/>
          </a:p>
        </p:txBody>
      </p:sp>
    </p:spTree>
    <p:extLst>
      <p:ext uri="{BB962C8B-B14F-4D97-AF65-F5344CB8AC3E}">
        <p14:creationId xmlns:p14="http://schemas.microsoft.com/office/powerpoint/2010/main" val="286807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自動化過程中使用的</a:t>
            </a:r>
            <a:r>
              <a:rPr lang="en-US" altLang="zh-TW" dirty="0">
                <a:latin typeface="微軟正黑體" panose="020B0604030504040204" pitchFamily="34" charset="-120"/>
                <a:ea typeface="微軟正黑體" panose="020B0604030504040204" pitchFamily="34" charset="-120"/>
              </a:rPr>
              <a:t>NDRA</a:t>
            </a:r>
          </a:p>
          <a:p>
            <a:pPr lvl="1"/>
            <a:r>
              <a:rPr lang="zh-TW" altLang="en-US" sz="1600" dirty="0">
                <a:latin typeface="微軟正黑體" panose="020B0604030504040204" pitchFamily="34" charset="-120"/>
                <a:ea typeface="微軟正黑體" panose="020B0604030504040204" pitchFamily="34" charset="-120"/>
              </a:rPr>
              <a:t>最頻繁的是使用手機發訊息、打電話、玩遊戲或瀏覽網頁</a:t>
            </a:r>
            <a:r>
              <a:rPr lang="en-US" altLang="zh-TW" sz="1600" dirty="0">
                <a:latin typeface="微軟正黑體" panose="020B0604030504040204" pitchFamily="34" charset="-120"/>
                <a:ea typeface="微軟正黑體" panose="020B0604030504040204" pitchFamily="34" charset="-120"/>
              </a:rPr>
              <a:t>(33.6%)</a:t>
            </a:r>
          </a:p>
          <a:p>
            <a:pPr lvl="1"/>
            <a:r>
              <a:rPr lang="zh-TW" altLang="en-US" sz="1600" dirty="0">
                <a:latin typeface="微軟正黑體" panose="020B0604030504040204" pitchFamily="34" charset="-120"/>
                <a:ea typeface="微軟正黑體" panose="020B0604030504040204" pitchFamily="34" charset="-120"/>
              </a:rPr>
              <a:t>使用平板電腦玩遊戲和瀏覽網頁</a:t>
            </a:r>
            <a:r>
              <a:rPr lang="en-US" altLang="zh-TW" sz="1600" dirty="0">
                <a:latin typeface="微軟正黑體" panose="020B0604030504040204" pitchFamily="34" charset="-120"/>
                <a:ea typeface="微軟正黑體" panose="020B0604030504040204" pitchFamily="34" charset="-120"/>
              </a:rPr>
              <a:t>(17%)</a:t>
            </a:r>
          </a:p>
          <a:p>
            <a:pPr lvl="1"/>
            <a:r>
              <a:rPr lang="zh-TW" altLang="en-US" sz="1600" dirty="0">
                <a:latin typeface="微軟正黑體" panose="020B0604030504040204" pitchFamily="34" charset="-120"/>
                <a:ea typeface="微軟正黑體" panose="020B0604030504040204" pitchFamily="34" charset="-120"/>
              </a:rPr>
              <a:t>閱讀雜誌或其他文件</a:t>
            </a:r>
            <a:r>
              <a:rPr lang="en-US" altLang="zh-TW" sz="1600" dirty="0">
                <a:latin typeface="微軟正黑體" panose="020B0604030504040204" pitchFamily="34" charset="-120"/>
                <a:ea typeface="微軟正黑體" panose="020B0604030504040204" pitchFamily="34" charset="-120"/>
              </a:rPr>
              <a:t>(14.2 %) </a:t>
            </a:r>
          </a:p>
          <a:p>
            <a:pPr lvl="1"/>
            <a:r>
              <a:rPr lang="zh-TW" altLang="en-US" sz="1600" dirty="0">
                <a:latin typeface="微軟正黑體" panose="020B0604030504040204" pitchFamily="34" charset="-120"/>
                <a:ea typeface="微軟正黑體" panose="020B0604030504040204" pitchFamily="34" charset="-120"/>
              </a:rPr>
              <a:t>收聽廣播 </a:t>
            </a:r>
            <a:r>
              <a:rPr lang="en-US" altLang="zh-TW" sz="1600" dirty="0">
                <a:latin typeface="微軟正黑體" panose="020B0604030504040204" pitchFamily="34" charset="-120"/>
                <a:ea typeface="微軟正黑體" panose="020B0604030504040204" pitchFamily="34" charset="-120"/>
              </a:rPr>
              <a:t>(3.75%)</a:t>
            </a:r>
          </a:p>
          <a:p>
            <a:pPr lvl="1"/>
            <a:r>
              <a:rPr lang="zh-TW" altLang="en-US" sz="1600" dirty="0">
                <a:latin typeface="微軟正黑體" panose="020B0604030504040204" pitchFamily="34" charset="-120"/>
                <a:ea typeface="微軟正黑體" panose="020B0604030504040204" pitchFamily="34" charset="-120"/>
              </a:rPr>
              <a:t>其他次要活動佔受測者時間的 </a:t>
            </a:r>
            <a:r>
              <a:rPr lang="en-US" altLang="zh-TW" sz="1600" dirty="0">
                <a:latin typeface="微軟正黑體" panose="020B0604030504040204" pitchFamily="34" charset="-120"/>
                <a:ea typeface="微軟正黑體" panose="020B0604030504040204" pitchFamily="34" charset="-120"/>
              </a:rPr>
              <a:t>9.15%</a:t>
            </a:r>
            <a:r>
              <a:rPr lang="zh-TW" altLang="en-US" sz="1600" dirty="0">
                <a:latin typeface="微軟正黑體" panose="020B0604030504040204" pitchFamily="34" charset="-120"/>
                <a:ea typeface="微軟正黑體" panose="020B0604030504040204" pitchFamily="34" charset="-120"/>
              </a:rPr>
              <a:t>。</a:t>
            </a:r>
          </a:p>
        </p:txBody>
      </p:sp>
      <p:pic>
        <p:nvPicPr>
          <p:cNvPr id="21" name="Picture 2" descr="https://ars.els-cdn.com/content/image/1-s2.0-S1369847822000249-gr12.jpg">
            <a:extLst>
              <a:ext uri="{FF2B5EF4-FFF2-40B4-BE49-F238E27FC236}">
                <a16:creationId xmlns:a16="http://schemas.microsoft.com/office/drawing/2014/main" id="{0BA531A9-6BF4-499D-804D-AEF541D29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673" y="2571750"/>
            <a:ext cx="3435832" cy="213369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DB216210-BAB2-41B8-BF66-B672A0F8011B}"/>
              </a:ext>
            </a:extLst>
          </p:cNvPr>
          <p:cNvSpPr/>
          <p:nvPr/>
        </p:nvSpPr>
        <p:spPr>
          <a:xfrm>
            <a:off x="318586" y="4021566"/>
            <a:ext cx="3318917" cy="738664"/>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不信任的駕駛員更有可能監控駕駛環境，並且較少參與</a:t>
            </a:r>
            <a:r>
              <a:rPr lang="en-US" altLang="zh-TW" dirty="0">
                <a:latin typeface="微軟正黑體" panose="020B0604030504040204" pitchFamily="34" charset="-120"/>
                <a:ea typeface="微軟正黑體" panose="020B0604030504040204" pitchFamily="34" charset="-120"/>
              </a:rPr>
              <a:t>NDRA</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χ </a:t>
            </a:r>
            <a:r>
              <a:rPr lang="en-US" altLang="zh-TW" i="1" baseline="30000" dirty="0">
                <a:latin typeface="微軟正黑體" panose="020B0604030504040204" pitchFamily="34" charset="-120"/>
                <a:ea typeface="微軟正黑體" panose="020B0604030504040204" pitchFamily="34" charset="-120"/>
              </a:rPr>
              <a:t>2</a:t>
            </a:r>
            <a:r>
              <a:rPr lang="zh-TW" altLang="en-US" i="1"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(5,  N = 38) = 27.272, </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&lt;.001</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1953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935566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報告的信任隨著時間的推移而增加，在實驗的前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分鐘對</a:t>
            </a:r>
            <a:r>
              <a:rPr lang="en-US" altLang="zh-TW" dirty="0">
                <a:latin typeface="微軟正黑體" panose="020B0604030504040204" pitchFamily="34" charset="-120"/>
                <a:ea typeface="微軟正黑體" panose="020B0604030504040204" pitchFamily="34" charset="-120"/>
              </a:rPr>
              <a:t>HAD </a:t>
            </a:r>
            <a:r>
              <a:rPr lang="zh-TW" altLang="en-US" dirty="0">
                <a:latin typeface="微軟正黑體" panose="020B0604030504040204" pitchFamily="34" charset="-120"/>
                <a:ea typeface="微軟正黑體" panose="020B0604030504040204" pitchFamily="34" charset="-120"/>
              </a:rPr>
              <a:t>信任有正面影響</a:t>
            </a:r>
            <a:r>
              <a:rPr lang="en-US" altLang="zh-TW" dirty="0">
                <a:latin typeface="微軟正黑體" panose="020B0604030504040204" pitchFamily="34" charset="-120"/>
                <a:ea typeface="微軟正黑體" panose="020B0604030504040204" pitchFamily="34" charset="-120"/>
              </a:rPr>
              <a:t>(Gold et al, 2015 ;</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Hergeth</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Hartwich</a:t>
            </a:r>
            <a:r>
              <a:rPr lang="en-US" altLang="zh-TW" dirty="0">
                <a:latin typeface="微軟正黑體" panose="020B0604030504040204" pitchFamily="34" charset="-120"/>
                <a:ea typeface="微軟正黑體" panose="020B0604030504040204" pitchFamily="34" charset="-120"/>
              </a:rPr>
              <a:t> et al.(2018)</a:t>
            </a:r>
            <a:r>
              <a:rPr lang="zh-TW" altLang="en-US" dirty="0">
                <a:latin typeface="微軟正黑體" panose="020B0604030504040204" pitchFamily="34" charset="-120"/>
                <a:ea typeface="微軟正黑體" panose="020B0604030504040204" pitchFamily="34" charset="-120"/>
              </a:rPr>
              <a:t>觀察到在與系統的第一次交互過程中，信任度大幅增加，隨後趨於穩定。</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兩個群體的信任度都增加了，但不信任的受測者在經歷 </a:t>
            </a:r>
            <a:r>
              <a:rPr lang="en-US" altLang="zh-TW" dirty="0">
                <a:latin typeface="微軟正黑體" panose="020B0604030504040204" pitchFamily="34" charset="-120"/>
                <a:ea typeface="微軟正黑體" panose="020B0604030504040204" pitchFamily="34" charset="-120"/>
              </a:rPr>
              <a:t>HAD </a:t>
            </a:r>
            <a:r>
              <a:rPr lang="zh-TW" altLang="en-US" dirty="0">
                <a:latin typeface="微軟正黑體" panose="020B0604030504040204" pitchFamily="34" charset="-120"/>
                <a:ea typeface="微軟正黑體" panose="020B0604030504040204" pitchFamily="34" charset="-120"/>
              </a:rPr>
              <a:t>後的信任度顯著增加。</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實驗期間進行的四次信任測量中，不信任駕駛員的報告信任度始終低於信任駕駛員。</a:t>
            </a:r>
            <a:endParaRPr lang="en-US" altLang="zh-TW"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初始學習信任的預先存在的知識或信念 </a:t>
            </a:r>
            <a:r>
              <a:rPr lang="en-US" altLang="zh-TW" sz="1700" dirty="0">
                <a:latin typeface="微軟正黑體" panose="020B0604030504040204" pitchFamily="34" charset="-120"/>
                <a:ea typeface="微軟正黑體" panose="020B0604030504040204" pitchFamily="34" charset="-120"/>
              </a:rPr>
              <a:t>( Hoff &amp; Bashir, 2015</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 </a:t>
            </a:r>
            <a:r>
              <a:rPr lang="zh-TW" altLang="en-US" sz="1700" dirty="0">
                <a:latin typeface="微軟正黑體" panose="020B0604030504040204" pitchFamily="34" charset="-120"/>
                <a:ea typeface="微軟正黑體" panose="020B0604030504040204" pitchFamily="34" charset="-120"/>
              </a:rPr>
              <a:t>可能對駕駛員在 </a:t>
            </a:r>
            <a:r>
              <a:rPr lang="en-US" altLang="zh-TW" sz="1700" dirty="0">
                <a:latin typeface="微軟正黑體" panose="020B0604030504040204" pitchFamily="34" charset="-120"/>
                <a:ea typeface="微軟正黑體" panose="020B0604030504040204" pitchFamily="34" charset="-120"/>
              </a:rPr>
              <a:t>HAD </a:t>
            </a:r>
            <a:r>
              <a:rPr lang="zh-TW" altLang="en-US" sz="1700" dirty="0">
                <a:latin typeface="微軟正黑體" panose="020B0604030504040204" pitchFamily="34" charset="-120"/>
                <a:ea typeface="微軟正黑體" panose="020B0604030504040204" pitchFamily="34" charset="-120"/>
              </a:rPr>
              <a:t>期間的早期信任構建產生持續影響。</a:t>
            </a:r>
            <a:endParaRPr lang="en-US" altLang="zh-TW" sz="17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不信任的駕駛員將 </a:t>
            </a:r>
            <a:r>
              <a:rPr lang="en-US" altLang="zh-TW" dirty="0"/>
              <a:t>43.4% </a:t>
            </a:r>
            <a:r>
              <a:rPr lang="zh-TW" altLang="en-US" dirty="0"/>
              <a:t>的時間用於監控道路，而信任的駕駛員僅花費了 </a:t>
            </a:r>
            <a:r>
              <a:rPr lang="en-US" altLang="zh-TW" dirty="0"/>
              <a:t>28.3%</a:t>
            </a:r>
            <a:r>
              <a:rPr lang="zh-TW" altLang="en-US" dirty="0"/>
              <a:t>，這證實了</a:t>
            </a:r>
            <a:r>
              <a:rPr lang="en-US" altLang="zh-TW" dirty="0" err="1"/>
              <a:t>Hergeth</a:t>
            </a:r>
            <a:r>
              <a:rPr lang="en-US" altLang="zh-TW" dirty="0"/>
              <a:t> et al.(2016 )</a:t>
            </a:r>
            <a:r>
              <a:rPr lang="zh-TW" altLang="en-US" dirty="0"/>
              <a:t>的研究。</a:t>
            </a:r>
            <a:endParaRPr lang="en-US" altLang="zh-TW" dirty="0"/>
          </a:p>
          <a:p>
            <a:pPr lvl="1"/>
            <a:r>
              <a:rPr lang="zh-TW" altLang="en-US" sz="1600" dirty="0">
                <a:solidFill>
                  <a:schemeClr val="tx1"/>
                </a:solidFill>
              </a:rPr>
              <a:t>不信任的駕駛員可能會持續對道路的監控，使用較少的</a:t>
            </a:r>
            <a:r>
              <a:rPr lang="en-US" altLang="zh-TW" sz="1600" dirty="0">
                <a:solidFill>
                  <a:schemeClr val="tx1"/>
                </a:solidFill>
              </a:rPr>
              <a:t>NDRT</a:t>
            </a:r>
            <a:r>
              <a:rPr lang="zh-TW" altLang="en-US" sz="1600" dirty="0">
                <a:solidFill>
                  <a:schemeClr val="tx1"/>
                </a:solidFill>
              </a:rPr>
              <a:t>，</a:t>
            </a:r>
            <a:r>
              <a:rPr lang="en-US" altLang="zh-TW" sz="1600" dirty="0">
                <a:solidFill>
                  <a:schemeClr val="tx1"/>
                </a:solidFill>
              </a:rPr>
              <a:t> </a:t>
            </a:r>
            <a:r>
              <a:rPr lang="zh-TW" altLang="en-US" sz="1600" dirty="0">
                <a:solidFill>
                  <a:schemeClr val="tx1"/>
                </a:solidFill>
              </a:rPr>
              <a:t>證明</a:t>
            </a:r>
            <a:r>
              <a:rPr lang="en-US" altLang="zh-TW" sz="1600" dirty="0">
                <a:solidFill>
                  <a:schemeClr val="tx1"/>
                </a:solidFill>
              </a:rPr>
              <a:t>HAD </a:t>
            </a:r>
            <a:r>
              <a:rPr lang="zh-TW" altLang="en-US" sz="1600" dirty="0">
                <a:solidFill>
                  <a:schemeClr val="tx1"/>
                </a:solidFill>
              </a:rPr>
              <a:t>的背景下初始信任對行為構建的影響 </a:t>
            </a:r>
            <a:r>
              <a:rPr lang="en-US" altLang="zh-TW" sz="1600" dirty="0">
                <a:solidFill>
                  <a:schemeClr val="tx1"/>
                </a:solidFill>
              </a:rPr>
              <a:t>( Hoff &amp; Bashir, 2015</a:t>
            </a:r>
            <a:r>
              <a:rPr lang="zh-TW" altLang="en-US" sz="1600" dirty="0">
                <a:solidFill>
                  <a:schemeClr val="tx1"/>
                </a:solidFill>
              </a:rPr>
              <a:t> </a:t>
            </a:r>
            <a:r>
              <a:rPr lang="en-US" altLang="zh-TW" sz="1600" dirty="0">
                <a:solidFill>
                  <a:schemeClr val="tx1"/>
                </a:solidFill>
              </a:rPr>
              <a:t>)</a:t>
            </a:r>
            <a:r>
              <a:rPr lang="zh-TW" altLang="en-US" sz="1600" dirty="0">
                <a:solidFill>
                  <a:schemeClr val="tx1"/>
                </a:solidFill>
              </a:rPr>
              <a:t>。</a:t>
            </a:r>
            <a:endParaRPr lang="en-US" altLang="zh-TW" sz="1600" dirty="0">
              <a:solidFill>
                <a:schemeClr val="tx1"/>
              </a:solidFill>
            </a:endParaRPr>
          </a:p>
          <a:p>
            <a:r>
              <a:rPr lang="zh-TW" altLang="en-US" dirty="0"/>
              <a:t>在事件發生後，對道路監控的減少</a:t>
            </a:r>
            <a:r>
              <a:rPr lang="en-US" altLang="zh-TW" dirty="0"/>
              <a:t>; </a:t>
            </a:r>
            <a:r>
              <a:rPr lang="zh-TW" altLang="en-US" dirty="0"/>
              <a:t>對 </a:t>
            </a:r>
            <a:r>
              <a:rPr lang="en-US" altLang="zh-TW" dirty="0"/>
              <a:t>NDRT </a:t>
            </a:r>
            <a:r>
              <a:rPr lang="zh-TW" altLang="en-US" dirty="0"/>
              <a:t>的注視次數在 </a:t>
            </a:r>
            <a:r>
              <a:rPr lang="en-US" altLang="zh-TW" dirty="0"/>
              <a:t>P </a:t>
            </a:r>
            <a:r>
              <a:rPr lang="en-US" altLang="zh-TW" baseline="-25000" dirty="0"/>
              <a:t>2</a:t>
            </a:r>
            <a:r>
              <a:rPr lang="zh-TW" altLang="en-US" dirty="0"/>
              <a:t>和 </a:t>
            </a:r>
            <a:r>
              <a:rPr lang="en-US" altLang="zh-TW" dirty="0"/>
              <a:t>P </a:t>
            </a:r>
            <a:r>
              <a:rPr lang="en-US" altLang="zh-TW" baseline="-25000" dirty="0"/>
              <a:t>3</a:t>
            </a:r>
            <a:r>
              <a:rPr lang="zh-TW" altLang="en-US" dirty="0"/>
              <a:t>之間減少但時間增加。</a:t>
            </a:r>
            <a:endParaRPr lang="en-US" altLang="zh-TW" dirty="0"/>
          </a:p>
          <a:p>
            <a:pPr marL="101600" indent="0">
              <a:buNone/>
            </a:pPr>
            <a:endParaRPr lang="en-US" altLang="zh-TW" dirty="0"/>
          </a:p>
          <a:p>
            <a:endParaRPr lang="en-US" altLang="zh-TW" dirty="0"/>
          </a:p>
          <a:p>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904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自動駕駛正在成為交通的一部分，而這種技術產生了新的問題。隨著自動化功能的進步，駕駛員與車輛的交互與合作也在不斷發展</a:t>
            </a:r>
            <a:r>
              <a:rPr lang="en-US" altLang="zh-TW" dirty="0">
                <a:latin typeface="微軟正黑體" panose="020B0604030504040204" pitchFamily="34" charset="-120"/>
                <a:ea typeface="微軟正黑體" panose="020B0604030504040204" pitchFamily="34" charset="-120"/>
              </a:rPr>
              <a:t>(Navarro, 2019 )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高度自動化駕駛</a:t>
            </a:r>
            <a:r>
              <a:rPr lang="en-US" altLang="zh-TW" dirty="0">
                <a:latin typeface="微軟正黑體" panose="020B0604030504040204" pitchFamily="34" charset="-120"/>
                <a:ea typeface="微軟正黑體" panose="020B0604030504040204" pitchFamily="34" charset="-120"/>
              </a:rPr>
              <a:t>(HAD</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4 </a:t>
            </a:r>
            <a:r>
              <a:rPr lang="zh-TW" altLang="en-US" dirty="0">
                <a:latin typeface="微軟正黑體" panose="020B0604030504040204" pitchFamily="34" charset="-120"/>
                <a:ea typeface="微軟正黑體" panose="020B0604030504040204" pitchFamily="34" charset="-120"/>
              </a:rPr>
              <a:t>級，</a:t>
            </a:r>
            <a:r>
              <a:rPr lang="en-US" altLang="zh-TW" dirty="0">
                <a:latin typeface="微軟正黑體" panose="020B0604030504040204" pitchFamily="34" charset="-120"/>
                <a:ea typeface="微軟正黑體" panose="020B0604030504040204" pitchFamily="34" charset="-120"/>
              </a:rPr>
              <a:t>SAE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提供對駕駛任務的完全控制，允許駕駛員完全專注於與駕駛無關的活動 </a:t>
            </a:r>
            <a:r>
              <a:rPr lang="en-US" altLang="zh-TW" dirty="0">
                <a:latin typeface="微軟正黑體" panose="020B0604030504040204" pitchFamily="34" charset="-120"/>
                <a:ea typeface="微軟正黑體" panose="020B0604030504040204" pitchFamily="34" charset="-120"/>
              </a:rPr>
              <a:t>(NDRA)</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信任是影響人機互動 </a:t>
            </a:r>
            <a:r>
              <a:rPr lang="en-US" altLang="zh-TW" dirty="0">
                <a:latin typeface="微軟正黑體" panose="020B0604030504040204" pitchFamily="34" charset="-120"/>
                <a:ea typeface="微軟正黑體" panose="020B0604030504040204" pitchFamily="34" charset="-120"/>
              </a:rPr>
              <a:t>(HMI) </a:t>
            </a:r>
            <a:r>
              <a:rPr lang="zh-TW" altLang="en-US" dirty="0">
                <a:latin typeface="微軟正黑體" panose="020B0604030504040204" pitchFamily="34" charset="-120"/>
                <a:ea typeface="微軟正黑體" panose="020B0604030504040204" pitchFamily="34" charset="-120"/>
              </a:rPr>
              <a:t>的關鍵因素</a:t>
            </a:r>
            <a:r>
              <a:rPr lang="en-US" altLang="zh-TW" dirty="0">
                <a:latin typeface="微軟正黑體" panose="020B0604030504040204" pitchFamily="34" charset="-120"/>
                <a:ea typeface="微軟正黑體" panose="020B0604030504040204" pitchFamily="34" charset="-120"/>
              </a:rPr>
              <a:t>(Lee &amp; See, 2004)</a:t>
            </a:r>
          </a:p>
          <a:p>
            <a:pPr lvl="1"/>
            <a:r>
              <a:rPr lang="zh-TW" altLang="en-US" dirty="0">
                <a:latin typeface="微軟正黑體" panose="020B0604030504040204" pitchFamily="34" charset="-120"/>
                <a:ea typeface="微軟正黑體" panose="020B0604030504040204" pitchFamily="34" charset="-120"/>
              </a:rPr>
              <a:t>深刻影響人類使用系統的整體性能</a:t>
            </a:r>
            <a:r>
              <a:rPr lang="en-US" altLang="zh-TW" dirty="0">
                <a:latin typeface="微軟正黑體" panose="020B0604030504040204" pitchFamily="34" charset="-120"/>
                <a:ea typeface="微軟正黑體" panose="020B0604030504040204" pitchFamily="34" charset="-120"/>
              </a:rPr>
              <a:t>(Lee &amp; Moray, 1992)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決定性使用自動化的因素</a:t>
            </a:r>
            <a:r>
              <a:rPr lang="en-US" altLang="zh-TW" dirty="0">
                <a:latin typeface="微軟正黑體" panose="020B0604030504040204" pitchFamily="34" charset="-120"/>
                <a:ea typeface="微軟正黑體" panose="020B0604030504040204" pitchFamily="34" charset="-120"/>
              </a:rPr>
              <a:t>(Parasuraman &amp; Riley, 1997; Schaefer et al.,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如果第一次事件比第二次更安全，那麼信任可能會顯著增加則可能導致過度信任。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如果駕駛員在第一次就遇到危急的情況下，信任度不會增加而是保持穩定，而在不危險況之後則會逐漸增長。</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596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為保證所有受測者都經歷這兩種情況卻不允許接管車輛。這種方法選擇增加了實驗控制，但不太符合現實，因為受測者無法返回手動控制。</a:t>
            </a:r>
          </a:p>
        </p:txBody>
      </p:sp>
    </p:spTree>
    <p:extLst>
      <p:ext uri="{BB962C8B-B14F-4D97-AF65-F5344CB8AC3E}">
        <p14:creationId xmlns:p14="http://schemas.microsoft.com/office/powerpoint/2010/main" val="115984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latin typeface="微軟正黑體" panose="020B0604030504040204" pitchFamily="34" charset="-120"/>
                <a:ea typeface="微軟正黑體" panose="020B0604030504040204" pitchFamily="34" charset="-120"/>
              </a:rPr>
              <a:t>Lee &amp; See(2004)</a:t>
            </a:r>
            <a:r>
              <a:rPr lang="zh-TW" altLang="en-US" sz="1800" dirty="0">
                <a:latin typeface="微軟正黑體" panose="020B0604030504040204" pitchFamily="34" charset="-120"/>
                <a:ea typeface="微軟正黑體" panose="020B0604030504040204" pitchFamily="34" charset="-120"/>
              </a:rPr>
              <a:t>和</a:t>
            </a:r>
            <a:r>
              <a:rPr lang="en-US" altLang="zh-TW" sz="1800" dirty="0">
                <a:latin typeface="微軟正黑體" panose="020B0604030504040204" pitchFamily="34" charset="-120"/>
                <a:ea typeface="微軟正黑體" panose="020B0604030504040204" pitchFamily="34" charset="-120"/>
              </a:rPr>
              <a:t>Sheridan (2019)</a:t>
            </a:r>
            <a:r>
              <a:rPr lang="zh-TW" altLang="en-US" sz="1800" dirty="0">
                <a:latin typeface="微軟正黑體" panose="020B0604030504040204" pitchFamily="34" charset="-120"/>
                <a:ea typeface="微軟正黑體" panose="020B0604030504040204" pitchFamily="34" charset="-120"/>
              </a:rPr>
              <a:t>研究了駕駛員在經驗、能力以及精神和身體狀況方面具有非常不同的特徵導致對</a:t>
            </a:r>
            <a:r>
              <a:rPr lang="en-US" altLang="zh-TW" sz="1800" dirty="0">
                <a:latin typeface="微軟正黑體" panose="020B0604030504040204" pitchFamily="34" charset="-120"/>
                <a:ea typeface="微軟正黑體" panose="020B0604030504040204" pitchFamily="34" charset="-120"/>
              </a:rPr>
              <a:t>HAD </a:t>
            </a:r>
            <a:r>
              <a:rPr lang="zh-TW" altLang="en-US" sz="1800" dirty="0">
                <a:latin typeface="微軟正黑體" panose="020B0604030504040204" pitchFamily="34" charset="-120"/>
                <a:ea typeface="微軟正黑體" panose="020B0604030504040204" pitchFamily="34" charset="-120"/>
              </a:rPr>
              <a:t>有既定印象，同時既定印象也可能由廣告、誤解和傳聞等文化因素產生。 </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駕駛環境也多種多樣且變化很大，這些會導致自動駕駛 </a:t>
            </a:r>
            <a:r>
              <a:rPr lang="en-US" altLang="zh-TW" sz="1800" dirty="0">
                <a:latin typeface="微軟正黑體" panose="020B0604030504040204" pitchFamily="34" charset="-120"/>
                <a:ea typeface="微軟正黑體" panose="020B0604030504040204" pitchFamily="34" charset="-120"/>
              </a:rPr>
              <a:t>(</a:t>
            </a:r>
            <a:r>
              <a:rPr lang="en-US" altLang="zh-TW" sz="1800" dirty="0" err="1">
                <a:latin typeface="微軟正黑體" panose="020B0604030504040204" pitchFamily="34" charset="-120"/>
                <a:ea typeface="微軟正黑體" panose="020B0604030504040204" pitchFamily="34" charset="-120"/>
              </a:rPr>
              <a:t>TiAD</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的信任與 </a:t>
            </a:r>
            <a:r>
              <a:rPr lang="en-US" altLang="zh-TW" sz="1800" dirty="0" err="1">
                <a:latin typeface="微軟正黑體" panose="020B0604030504040204" pitchFamily="34" charset="-120"/>
                <a:ea typeface="微軟正黑體" panose="020B0604030504040204" pitchFamily="34" charset="-120"/>
              </a:rPr>
              <a:t>TiA</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有所不同</a:t>
            </a:r>
            <a:r>
              <a:rPr lang="en-US" altLang="zh-TW" sz="1800" dirty="0">
                <a:latin typeface="微軟正黑體" panose="020B0604030504040204" pitchFamily="34" charset="-120"/>
                <a:ea typeface="微軟正黑體" panose="020B0604030504040204" pitchFamily="34" charset="-120"/>
              </a:rPr>
              <a:t>(</a:t>
            </a:r>
            <a:r>
              <a:rPr lang="en-US" altLang="zh-TW" sz="1800" dirty="0" err="1">
                <a:latin typeface="微軟正黑體" panose="020B0604030504040204" pitchFamily="34" charset="-120"/>
                <a:ea typeface="微軟正黑體" panose="020B0604030504040204" pitchFamily="34" charset="-120"/>
              </a:rPr>
              <a:t>Manchon</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Bueno &amp;</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Navarro, 2020)</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034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駕駛員在經驗、能力以及精神和身體狀況方面具有非常不同的特徵，造成行為及反應的差異。</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研究調查了駕駛員初始 </a:t>
            </a:r>
            <a:r>
              <a:rPr lang="en-US" altLang="zh-TW" dirty="0" err="1">
                <a:latin typeface="微軟正黑體" panose="020B0604030504040204" pitchFamily="34" charset="-120"/>
                <a:ea typeface="微軟正黑體" panose="020B0604030504040204" pitchFamily="34" charset="-120"/>
              </a:rPr>
              <a:t>TiAD</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水平對高度自動駕駛 </a:t>
            </a:r>
            <a:r>
              <a:rPr lang="en-US" altLang="zh-TW" dirty="0">
                <a:latin typeface="微軟正黑體" panose="020B0604030504040204" pitchFamily="34" charset="-120"/>
                <a:ea typeface="微軟正黑體" panose="020B0604030504040204" pitchFamily="34" charset="-120"/>
              </a:rPr>
              <a:t>(HAD) </a:t>
            </a:r>
            <a:r>
              <a:rPr lang="zh-TW" altLang="en-US" dirty="0">
                <a:latin typeface="微軟正黑體" panose="020B0604030504040204" pitchFamily="34" charset="-120"/>
                <a:ea typeface="微軟正黑體" panose="020B0604030504040204" pitchFamily="34" charset="-120"/>
              </a:rPr>
              <a:t>中駕駛員行為和早期信任構建的影響。</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對自動化的信任</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TiA</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的定義為“</a:t>
            </a:r>
            <a:r>
              <a:rPr lang="en-US" altLang="zh-TW" dirty="0">
                <a:latin typeface="微軟正黑體" panose="020B0604030504040204" pitchFamily="34" charset="-120"/>
                <a:ea typeface="微軟正黑體" panose="020B0604030504040204" pitchFamily="34" charset="-120"/>
              </a:rPr>
              <a:t>the attitude that an agent will help achieve an individual’s goals in a situation characterized by uncertainty and vulnerability</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(Lee &amp; See, 2004)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TiAD</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在篇被定義為駕駛員對 </a:t>
            </a:r>
            <a:r>
              <a:rPr lang="en-US" altLang="zh-TW" dirty="0">
                <a:latin typeface="微軟正黑體" panose="020B0604030504040204" pitchFamily="34" charset="-120"/>
                <a:ea typeface="微軟正黑體" panose="020B0604030504040204" pitchFamily="34" charset="-120"/>
              </a:rPr>
              <a:t>HAD </a:t>
            </a:r>
            <a:r>
              <a:rPr lang="zh-TW" altLang="en-US" dirty="0">
                <a:latin typeface="微軟正黑體" panose="020B0604030504040204" pitchFamily="34" charset="-120"/>
                <a:ea typeface="微軟正黑體" panose="020B0604030504040204" pitchFamily="34" charset="-120"/>
              </a:rPr>
              <a:t>的態度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儘管事故風險仍然存在下，仍允許駕駛員將駕駛任務委託給自動化以提高安全性和舒適性。</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當操作者的自信心低時，</a:t>
            </a:r>
            <a:r>
              <a:rPr lang="en-US" altLang="zh-TW" dirty="0" err="1">
                <a:latin typeface="微軟正黑體" panose="020B0604030504040204" pitchFamily="34" charset="-120"/>
                <a:ea typeface="微軟正黑體" panose="020B0604030504040204" pitchFamily="34" charset="-120"/>
              </a:rPr>
              <a:t>TiA</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似乎較高，但在相反的情況下較低</a:t>
            </a:r>
            <a:r>
              <a:rPr lang="en-US" altLang="zh-TW" dirty="0">
                <a:latin typeface="微軟正黑體" panose="020B0604030504040204" pitchFamily="34" charset="-120"/>
                <a:ea typeface="微軟正黑體" panose="020B0604030504040204" pitchFamily="34" charset="-120"/>
              </a:rPr>
              <a:t>(Lee &amp; Moray,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大多數駕駛可能容易誤判他們的駕駛技能，導致 </a:t>
            </a:r>
            <a:r>
              <a:rPr lang="en-US" altLang="zh-TW" dirty="0" err="1">
                <a:latin typeface="微軟正黑體" panose="020B0604030504040204" pitchFamily="34" charset="-120"/>
                <a:ea typeface="微軟正黑體" panose="020B0604030504040204" pitchFamily="34" charset="-120"/>
              </a:rPr>
              <a:t>TiAD</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不佳</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Wintersberger</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Riener</a:t>
            </a:r>
            <a:r>
              <a:rPr lang="en-US" altLang="zh-TW" dirty="0">
                <a:latin typeface="微軟正黑體" panose="020B0604030504040204" pitchFamily="34" charset="-120"/>
                <a:ea typeface="微軟正黑體" panose="020B0604030504040204" pitchFamily="34" charset="-120"/>
              </a:rPr>
              <a:t>, 2016)</a:t>
            </a:r>
            <a:r>
              <a:rPr lang="zh-TW" altLang="en-US" dirty="0">
                <a:latin typeface="微軟正黑體" panose="020B0604030504040204" pitchFamily="34" charset="-120"/>
                <a:ea typeface="微軟正黑體" panose="020B0604030504040204" pitchFamily="34" charset="-120"/>
              </a:rPr>
              <a:t>。信任高時就可以表示</a:t>
            </a:r>
            <a:r>
              <a:rPr lang="en-US" altLang="zh-TW" dirty="0" err="1">
                <a:latin typeface="微軟正黑體" panose="020B0604030504040204" pitchFamily="34" charset="-120"/>
                <a:ea typeface="微軟正黑體" panose="020B0604030504040204" pitchFamily="34" charset="-120"/>
              </a:rPr>
              <a:t>TiA</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與實際自動化能力的一致性</a:t>
            </a:r>
            <a:r>
              <a:rPr lang="en-US" altLang="zh-TW" dirty="0">
                <a:latin typeface="微軟正黑體" panose="020B0604030504040204" pitchFamily="34" charset="-120"/>
                <a:ea typeface="微軟正黑體" panose="020B0604030504040204" pitchFamily="34" charset="-120"/>
              </a:rPr>
              <a:t>(Lee &amp; See,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使用</a:t>
            </a:r>
            <a:r>
              <a:rPr lang="en-US" altLang="zh-TW" dirty="0">
                <a:latin typeface="微軟正黑體" panose="020B0604030504040204" pitchFamily="34" charset="-120"/>
                <a:ea typeface="微軟正黑體" panose="020B0604030504040204" pitchFamily="34" charset="-120"/>
              </a:rPr>
              <a:t>HAD</a:t>
            </a:r>
            <a:r>
              <a:rPr lang="zh-TW" altLang="en-US" dirty="0">
                <a:latin typeface="微軟正黑體" panose="020B0604030504040204" pitchFamily="34" charset="-120"/>
                <a:ea typeface="微軟正黑體" panose="020B0604030504040204" pitchFamily="34" charset="-120"/>
              </a:rPr>
              <a:t>時</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過度信任可能會導致危險情況</a:t>
            </a:r>
            <a:r>
              <a:rPr lang="en-US" altLang="zh-TW" sz="1700" dirty="0">
                <a:latin typeface="微軟正黑體" panose="020B0604030504040204" pitchFamily="34" charset="-120"/>
                <a:ea typeface="微軟正黑體" panose="020B0604030504040204" pitchFamily="34" charset="-120"/>
              </a:rPr>
              <a:t>(Hancock et al., 2011; Hoff &amp; Bashir, 2015; Parasuraman &amp; Riley, 1997)</a:t>
            </a:r>
          </a:p>
          <a:p>
            <a:pPr lvl="1"/>
            <a:r>
              <a:rPr lang="zh-TW" altLang="en-US" sz="1700" dirty="0">
                <a:latin typeface="微軟正黑體" panose="020B0604030504040204" pitchFamily="34" charset="-120"/>
                <a:ea typeface="微軟正黑體" panose="020B0604030504040204" pitchFamily="34" charset="-120"/>
              </a:rPr>
              <a:t>不信任可能也很危險，例如在駕駛員在困倦時保持手動控制的情況</a:t>
            </a:r>
            <a:r>
              <a:rPr lang="en-US" altLang="zh-TW" sz="1700" dirty="0">
                <a:latin typeface="微軟正黑體" panose="020B0604030504040204" pitchFamily="34" charset="-120"/>
                <a:ea typeface="微軟正黑體" panose="020B0604030504040204" pitchFamily="34" charset="-120"/>
              </a:rPr>
              <a:t>(NHTSA,</a:t>
            </a:r>
            <a:r>
              <a:rPr lang="zh-TW" altLang="en-US" sz="1700" dirty="0">
                <a:latin typeface="微軟正黑體" panose="020B0604030504040204" pitchFamily="34" charset="-120"/>
                <a:ea typeface="微軟正黑體" panose="020B0604030504040204" pitchFamily="34" charset="-120"/>
              </a:rPr>
              <a:t> </a:t>
            </a:r>
            <a:r>
              <a:rPr lang="en-US" altLang="zh-TW" sz="1700" dirty="0">
                <a:latin typeface="微軟正黑體" panose="020B0604030504040204" pitchFamily="34" charset="-120"/>
                <a:ea typeface="微軟正黑體" panose="020B0604030504040204" pitchFamily="34" charset="-120"/>
              </a:rPr>
              <a:t>2017) </a:t>
            </a:r>
            <a:r>
              <a:rPr lang="zh-TW" altLang="en-US" sz="1700" dirty="0">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014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2200" dirty="0">
                <a:latin typeface="微軟正黑體" panose="020B0604030504040204" pitchFamily="34" charset="-120"/>
                <a:ea typeface="微軟正黑體" panose="020B0604030504040204" pitchFamily="34" charset="-120"/>
              </a:rPr>
              <a:t>接管請求 </a:t>
            </a:r>
            <a:r>
              <a:rPr lang="en-US" altLang="zh-TW" sz="2200" dirty="0">
                <a:latin typeface="微軟正黑體" panose="020B0604030504040204" pitchFamily="34" charset="-120"/>
                <a:ea typeface="微軟正黑體" panose="020B0604030504040204" pitchFamily="34" charset="-120"/>
              </a:rPr>
              <a:t>(TOR) </a:t>
            </a:r>
            <a:r>
              <a:rPr lang="zh-TW" altLang="en-US" sz="2200" u="sng" dirty="0">
                <a:latin typeface="微軟正黑體" panose="020B0604030504040204" pitchFamily="34" charset="-120"/>
                <a:ea typeface="微軟正黑體" panose="020B0604030504040204" pitchFamily="34" charset="-120"/>
              </a:rPr>
              <a:t>不會降低信任</a:t>
            </a:r>
            <a:r>
              <a:rPr lang="zh-TW" altLang="en-US" sz="2200" dirty="0">
                <a:latin typeface="微軟正黑體" panose="020B0604030504040204" pitchFamily="34" charset="-120"/>
                <a:ea typeface="微軟正黑體" panose="020B0604030504040204" pitchFamily="34" charset="-120"/>
              </a:rPr>
              <a:t>及</a:t>
            </a:r>
            <a:r>
              <a:rPr lang="zh-TW" altLang="en-US" sz="2200" u="sng" dirty="0">
                <a:latin typeface="微軟正黑體" panose="020B0604030504040204" pitchFamily="34" charset="-120"/>
                <a:ea typeface="微軟正黑體" panose="020B0604030504040204" pitchFamily="34" charset="-120"/>
              </a:rPr>
              <a:t>增加司機對系統的理解</a:t>
            </a:r>
            <a:r>
              <a:rPr lang="zh-TW" altLang="en-US" sz="2200" dirty="0">
                <a:latin typeface="微軟正黑體" panose="020B0604030504040204" pitchFamily="34" charset="-120"/>
                <a:ea typeface="微軟正黑體" panose="020B0604030504040204" pitchFamily="34" charset="-120"/>
              </a:rPr>
              <a:t>。因此假設 </a:t>
            </a:r>
            <a:r>
              <a:rPr lang="en-US" altLang="zh-TW" sz="2200" dirty="0">
                <a:latin typeface="微軟正黑體" panose="020B0604030504040204" pitchFamily="34" charset="-120"/>
                <a:ea typeface="微軟正黑體" panose="020B0604030504040204" pitchFamily="34" charset="-120"/>
              </a:rPr>
              <a:t>TOR </a:t>
            </a:r>
            <a:r>
              <a:rPr lang="zh-TW" altLang="en-US" sz="2200" dirty="0">
                <a:latin typeface="微軟正黑體" panose="020B0604030504040204" pitchFamily="34" charset="-120"/>
                <a:ea typeface="微軟正黑體" panose="020B0604030504040204" pitchFamily="34" charset="-120"/>
              </a:rPr>
              <a:t>不視為自動化故障，而是正常的自動駕駛功能</a:t>
            </a:r>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Hergeth</a:t>
            </a:r>
            <a:r>
              <a:rPr lang="en-US" altLang="zh-TW" sz="2200" dirty="0">
                <a:latin typeface="微軟正黑體" panose="020B0604030504040204" pitchFamily="34" charset="-120"/>
                <a:ea typeface="微軟正黑體" panose="020B0604030504040204" pitchFamily="34" charset="-120"/>
              </a:rPr>
              <a:t> et al., 2016</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2017</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2015)</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多次</a:t>
            </a:r>
            <a:r>
              <a:rPr lang="en-US" altLang="zh-TW" sz="2200" dirty="0">
                <a:latin typeface="微軟正黑體" panose="020B0604030504040204" pitchFamily="34" charset="-120"/>
                <a:ea typeface="微軟正黑體" panose="020B0604030504040204" pitchFamily="34" charset="-120"/>
              </a:rPr>
              <a:t>TOR </a:t>
            </a:r>
            <a:r>
              <a:rPr lang="zh-TW" altLang="en-US" sz="2200" dirty="0">
                <a:latin typeface="微軟正黑體" panose="020B0604030504040204" pitchFamily="34" charset="-120"/>
                <a:ea typeface="微軟正黑體" panose="020B0604030504040204" pitchFamily="34" charset="-120"/>
              </a:rPr>
              <a:t>後信任度下降</a:t>
            </a:r>
            <a:r>
              <a:rPr lang="en-US" altLang="zh-TW" sz="2200" dirty="0">
                <a:latin typeface="微軟正黑體" panose="020B0604030504040204" pitchFamily="34" charset="-120"/>
                <a:ea typeface="微軟正黑體" panose="020B0604030504040204" pitchFamily="34" charset="-120"/>
              </a:rPr>
              <a:t>(Kraus, Scholz, </a:t>
            </a:r>
            <a:r>
              <a:rPr lang="en-US" altLang="zh-TW" sz="2200" dirty="0" err="1">
                <a:latin typeface="微軟正黑體" panose="020B0604030504040204" pitchFamily="34" charset="-120"/>
                <a:ea typeface="微軟正黑體" panose="020B0604030504040204" pitchFamily="34" charset="-120"/>
              </a:rPr>
              <a:t>Stiegemeier</a:t>
            </a:r>
            <a:r>
              <a:rPr lang="en-US" altLang="zh-TW" sz="2200" dirty="0">
                <a:latin typeface="微軟正黑體" panose="020B0604030504040204" pitchFamily="34" charset="-120"/>
                <a:ea typeface="微軟正黑體" panose="020B0604030504040204" pitchFamily="34" charset="-120"/>
              </a:rPr>
              <a:t>, et al., 2020)</a:t>
            </a:r>
            <a:r>
              <a:rPr lang="zh-TW" altLang="en-US" sz="2200" dirty="0">
                <a:latin typeface="微軟正黑體" panose="020B0604030504040204" pitchFamily="34" charset="-120"/>
                <a:ea typeface="微軟正黑體" panose="020B0604030504040204" pitchFamily="34" charset="-120"/>
              </a:rPr>
              <a:t>，表示危急情況在某些情況下可能對 </a:t>
            </a:r>
            <a:r>
              <a:rPr lang="en-US" altLang="zh-TW" sz="2200" dirty="0" err="1">
                <a:latin typeface="微軟正黑體" panose="020B0604030504040204" pitchFamily="34" charset="-120"/>
                <a:ea typeface="微軟正黑體" panose="020B0604030504040204" pitchFamily="34" charset="-120"/>
              </a:rPr>
              <a:t>TiAD</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產生負面影響。</a:t>
            </a:r>
            <a:endParaRPr lang="en-US" altLang="zh-TW" sz="2200" dirty="0">
              <a:latin typeface="微軟正黑體" panose="020B0604030504040204" pitchFamily="34" charset="-120"/>
              <a:ea typeface="微軟正黑體" panose="020B0604030504040204" pitchFamily="34" charset="-120"/>
            </a:endParaRPr>
          </a:p>
          <a:p>
            <a:r>
              <a:rPr lang="en-US" altLang="zh-TW" sz="2200" dirty="0">
                <a:latin typeface="微軟正黑體" panose="020B0604030504040204" pitchFamily="34" charset="-120"/>
                <a:ea typeface="微軟正黑體" panose="020B0604030504040204" pitchFamily="34" charset="-120"/>
              </a:rPr>
              <a:t>Hoff &amp; Bashir(2015)</a:t>
            </a:r>
            <a:r>
              <a:rPr lang="zh-TW" altLang="en-US" sz="2200" dirty="0">
                <a:latin typeface="微軟正黑體" panose="020B0604030504040204" pitchFamily="34" charset="-120"/>
                <a:ea typeface="微軟正黑體" panose="020B0604030504040204" pitchFamily="34" charset="-120"/>
              </a:rPr>
              <a:t>研究表明駕駛員性格和初始信任的因素，可以在某些情況下預測 </a:t>
            </a:r>
            <a:r>
              <a:rPr lang="en-US" altLang="zh-TW" sz="2200" dirty="0" err="1">
                <a:latin typeface="微軟正黑體" panose="020B0604030504040204" pitchFamily="34" charset="-120"/>
                <a:ea typeface="微軟正黑體" panose="020B0604030504040204" pitchFamily="34" charset="-120"/>
              </a:rPr>
              <a:t>TiAD</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lvl="1"/>
            <a:r>
              <a:rPr lang="zh-TW" altLang="en-US" sz="1500" dirty="0">
                <a:latin typeface="微軟正黑體" panose="020B0604030504040204" pitchFamily="34" charset="-120"/>
                <a:ea typeface="微軟正黑體" panose="020B0604030504040204" pitchFamily="34" charset="-120"/>
              </a:rPr>
              <a:t>年齡</a:t>
            </a:r>
            <a:r>
              <a:rPr lang="en-US" altLang="zh-TW" sz="1500" dirty="0">
                <a:latin typeface="微軟正黑體" panose="020B0604030504040204" pitchFamily="34" charset="-120"/>
                <a:ea typeface="微軟正黑體" panose="020B0604030504040204" pitchFamily="34" charset="-120"/>
              </a:rPr>
              <a:t>(</a:t>
            </a:r>
            <a:r>
              <a:rPr lang="en-US" altLang="zh-TW" sz="1500" dirty="0" err="1">
                <a:latin typeface="微軟正黑體" panose="020B0604030504040204" pitchFamily="34" charset="-120"/>
                <a:ea typeface="微軟正黑體" panose="020B0604030504040204" pitchFamily="34" charset="-120"/>
              </a:rPr>
              <a:t>Hartwich</a:t>
            </a:r>
            <a:r>
              <a:rPr lang="en-US" altLang="zh-TW" sz="1500" dirty="0">
                <a:latin typeface="微軟正黑體" panose="020B0604030504040204" pitchFamily="34" charset="-120"/>
                <a:ea typeface="微軟正黑體" panose="020B0604030504040204" pitchFamily="34" charset="-120"/>
              </a:rPr>
              <a:t>, </a:t>
            </a:r>
            <a:r>
              <a:rPr lang="en-US" altLang="zh-TW" sz="1500" dirty="0" err="1">
                <a:latin typeface="微軟正黑體" panose="020B0604030504040204" pitchFamily="34" charset="-120"/>
                <a:ea typeface="微軟正黑體" panose="020B0604030504040204" pitchFamily="34" charset="-120"/>
              </a:rPr>
              <a:t>Beggiato</a:t>
            </a:r>
            <a:r>
              <a:rPr lang="en-US" altLang="zh-TW" sz="1500" dirty="0">
                <a:latin typeface="微軟正黑體" panose="020B0604030504040204" pitchFamily="34" charset="-120"/>
                <a:ea typeface="微軟正黑體" panose="020B0604030504040204" pitchFamily="34" charset="-120"/>
              </a:rPr>
              <a:t>, et al., 2018; </a:t>
            </a:r>
            <a:r>
              <a:rPr lang="en-US" altLang="zh-TW" sz="1500" dirty="0" err="1">
                <a:latin typeface="微軟正黑體" panose="020B0604030504040204" pitchFamily="34" charset="-120"/>
                <a:ea typeface="微軟正黑體" panose="020B0604030504040204" pitchFamily="34" charset="-120"/>
              </a:rPr>
              <a:t>Hartwich</a:t>
            </a:r>
            <a:r>
              <a:rPr lang="en-US" altLang="zh-TW" sz="1500" dirty="0">
                <a:latin typeface="微軟正黑體" panose="020B0604030504040204" pitchFamily="34" charset="-120"/>
                <a:ea typeface="微軟正黑體" panose="020B0604030504040204" pitchFamily="34" charset="-120"/>
              </a:rPr>
              <a:t>, </a:t>
            </a:r>
            <a:r>
              <a:rPr lang="en-US" altLang="zh-TW" sz="1500" dirty="0" err="1">
                <a:latin typeface="微軟正黑體" panose="020B0604030504040204" pitchFamily="34" charset="-120"/>
                <a:ea typeface="微軟正黑體" panose="020B0604030504040204" pitchFamily="34" charset="-120"/>
              </a:rPr>
              <a:t>Witzlack</a:t>
            </a:r>
            <a:r>
              <a:rPr lang="en-US" altLang="zh-TW" sz="1500" dirty="0">
                <a:latin typeface="微軟正黑體" panose="020B0604030504040204" pitchFamily="34" charset="-120"/>
                <a:ea typeface="微軟正黑體" panose="020B0604030504040204" pitchFamily="34" charset="-120"/>
              </a:rPr>
              <a:t>, et al., 2018)</a:t>
            </a:r>
          </a:p>
          <a:p>
            <a:pPr lvl="1"/>
            <a:r>
              <a:rPr lang="zh-TW" altLang="en-US" sz="1500" dirty="0">
                <a:latin typeface="微軟正黑體" panose="020B0604030504040204" pitchFamily="34" charset="-120"/>
                <a:ea typeface="微軟正黑體" panose="020B0604030504040204" pitchFamily="34" charset="-120"/>
              </a:rPr>
              <a:t>性格特徵</a:t>
            </a:r>
            <a:r>
              <a:rPr lang="en-US" altLang="zh-TW" sz="1500" dirty="0">
                <a:latin typeface="微軟正黑體" panose="020B0604030504040204" pitchFamily="34" charset="-120"/>
                <a:ea typeface="微軟正黑體" panose="020B0604030504040204" pitchFamily="34" charset="-120"/>
              </a:rPr>
              <a:t>(Kraus, Scholz, &amp; Baumann, 2020) </a:t>
            </a:r>
            <a:r>
              <a:rPr lang="zh-TW" altLang="en-US" sz="1500" dirty="0">
                <a:latin typeface="微軟正黑體" panose="020B0604030504040204" pitchFamily="34" charset="-120"/>
                <a:ea typeface="微軟正黑體" panose="020B0604030504040204" pitchFamily="34" charset="-120"/>
              </a:rPr>
              <a:t>在某些情況下預測 </a:t>
            </a:r>
            <a:r>
              <a:rPr lang="en-US" altLang="zh-TW" sz="1500" dirty="0" err="1">
                <a:latin typeface="微軟正黑體" panose="020B0604030504040204" pitchFamily="34" charset="-120"/>
                <a:ea typeface="微軟正黑體" panose="020B0604030504040204" pitchFamily="34" charset="-120"/>
              </a:rPr>
              <a:t>TiAD</a:t>
            </a:r>
            <a:r>
              <a:rPr lang="zh-TW" altLang="en-US" sz="1500" dirty="0">
                <a:latin typeface="微軟正黑體" panose="020B0604030504040204" pitchFamily="34" charset="-120"/>
                <a:ea typeface="微軟正黑體" panose="020B0604030504040204" pitchFamily="34" charset="-120"/>
              </a:rPr>
              <a:t>。</a:t>
            </a:r>
            <a:endParaRPr lang="en-US" altLang="zh-TW" sz="1500" dirty="0">
              <a:latin typeface="微軟正黑體" panose="020B0604030504040204" pitchFamily="34" charset="-120"/>
              <a:ea typeface="微軟正黑體" panose="020B0604030504040204" pitchFamily="34" charset="-120"/>
            </a:endParaRPr>
          </a:p>
          <a:p>
            <a:endParaRPr lang="en-US" altLang="zh-TW" sz="19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55386932"/>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2948</Words>
  <Application>Microsoft Office PowerPoint</Application>
  <PresentationFormat>如螢幕大小 (16:9)</PresentationFormat>
  <Paragraphs>221</Paragraphs>
  <Slides>32</Slides>
  <Notes>32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32</vt:i4>
      </vt:variant>
    </vt:vector>
  </HeadingPairs>
  <TitlesOfParts>
    <vt:vector size="41" baseType="lpstr">
      <vt:lpstr>Roboto Condensed</vt:lpstr>
      <vt:lpstr>Arvo</vt:lpstr>
      <vt:lpstr>新細明體</vt:lpstr>
      <vt:lpstr>微軟正黑體</vt:lpstr>
      <vt:lpstr>Roboto Condensed Light</vt:lpstr>
      <vt:lpstr>Arial</vt:lpstr>
      <vt:lpstr>Franklin Gothic Book</vt:lpstr>
      <vt:lpstr>宋体</vt:lpstr>
      <vt:lpstr>Salerio template</vt:lpstr>
      <vt:lpstr>自動駕駛的初始信任對駕駛的行為和早期信任構建的影響</vt:lpstr>
      <vt:lpstr>背景動機及目的</vt:lpstr>
      <vt:lpstr>1-1 背景動機</vt:lpstr>
      <vt:lpstr>1-1 背景動機</vt:lpstr>
      <vt:lpstr>1-2 目的</vt:lpstr>
      <vt:lpstr>文獻探討</vt:lpstr>
      <vt:lpstr>2.相關文獻</vt:lpstr>
      <vt:lpstr>2.相關文獻</vt:lpstr>
      <vt:lpstr>2.相關文獻</vt:lpstr>
      <vt:lpstr>2.相關文獻</vt:lpstr>
      <vt:lpstr>方法</vt:lpstr>
      <vt:lpstr>3-1 受測者</vt:lpstr>
      <vt:lpstr>3-2 儀器設備</vt:lpstr>
      <vt:lpstr>3-2 儀器設備</vt:lpstr>
      <vt:lpstr>3-3 受測者工作</vt:lpstr>
      <vt:lpstr>3-4 實驗設計</vt:lpstr>
      <vt:lpstr>3-4 實驗設計</vt:lpstr>
      <vt:lpstr>3-4 實驗設計</vt:lpstr>
      <vt:lpstr>3-5 實驗程序</vt:lpstr>
      <vt:lpstr>結果</vt:lpstr>
      <vt:lpstr>4. 結果</vt:lpstr>
      <vt:lpstr>4. 結果</vt:lpstr>
      <vt:lpstr>4. 結果</vt:lpstr>
      <vt:lpstr>4. 結果</vt:lpstr>
      <vt:lpstr>4. 結果</vt:lpstr>
      <vt:lpstr>4. 結果</vt:lpstr>
      <vt:lpstr>結果與討論</vt:lpstr>
      <vt:lpstr>5. 結果與討論</vt:lpstr>
      <vt:lpstr>5. 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90</cp:revision>
  <dcterms:modified xsi:type="dcterms:W3CDTF">2022-09-30T14:09:45Z</dcterms:modified>
</cp:coreProperties>
</file>